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7.jpg" ContentType="image/jpg"/>
  <Override PartName="/ppt/media/image21.jpg" ContentType="image/jpg"/>
  <Override PartName="/ppt/media/image22.jpg" ContentType="image/jpg"/>
  <Override PartName="/ppt/media/image23.jpg" ContentType="image/jp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65" r:id="rId3"/>
    <p:sldId id="384" r:id="rId4"/>
    <p:sldId id="387" r:id="rId5"/>
    <p:sldId id="385" r:id="rId6"/>
    <p:sldId id="376" r:id="rId7"/>
    <p:sldId id="375" r:id="rId8"/>
    <p:sldId id="378" r:id="rId9"/>
    <p:sldId id="371" r:id="rId10"/>
    <p:sldId id="373" r:id="rId11"/>
    <p:sldId id="386" r:id="rId12"/>
    <p:sldId id="389" r:id="rId13"/>
    <p:sldId id="390" r:id="rId14"/>
    <p:sldId id="391" r:id="rId15"/>
    <p:sldId id="362" r:id="rId16"/>
    <p:sldId id="274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Lesk" initials="" lastIdx="3" clrIdx="0"/>
  <p:cmAuthor id="1" name="Sean Tupa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8862"/>
  </p:normalViewPr>
  <p:slideViewPr>
    <p:cSldViewPr snapToGrid="0" snapToObjects="1">
      <p:cViewPr varScale="1">
        <p:scale>
          <a:sx n="100" d="100"/>
          <a:sy n="100" d="100"/>
        </p:scale>
        <p:origin x="19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/>
            </a:lvl1pPr>
            <a:lvl2pPr marL="457200" marR="0" lvl="1" indent="0" algn="l" rtl="0">
              <a:spcBef>
                <a:spcPts val="0"/>
              </a:spcBef>
              <a:buChar char="○"/>
              <a:defRPr/>
            </a:lvl2pPr>
            <a:lvl3pPr marL="914400" marR="0" lvl="2" indent="0" algn="l" rtl="0">
              <a:spcBef>
                <a:spcPts val="0"/>
              </a:spcBef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27457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050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420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1408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200" dirty="0">
              <a:solidFill>
                <a:srgbClr val="333333"/>
              </a:solidFill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811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6213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834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2304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9550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7473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50CBF-FAF5-534C-8620-E2F2D8B02D8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8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-25" y="6410500"/>
            <a:ext cx="9144000" cy="447300"/>
          </a:xfrm>
          <a:prstGeom prst="rect">
            <a:avLst/>
          </a:prstGeom>
          <a:solidFill>
            <a:srgbClr val="28304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3020100" y="6486700"/>
            <a:ext cx="3103800" cy="26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800">
                <a:solidFill>
                  <a:srgbClr val="FFFFFF"/>
                </a:solidFill>
              </a:rPr>
              <a:t>© 2017 Turnitin, LLC. All rights reserved. </a:t>
            </a:r>
          </a:p>
        </p:txBody>
      </p:sp>
      <p:pic>
        <p:nvPicPr>
          <p:cNvPr id="14" name="Shape 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13849" y="6524962"/>
            <a:ext cx="206523" cy="215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1325" y="64516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0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89"/>
            <a:ext cx="3138026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3850" y="6041362"/>
            <a:ext cx="683954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000" y="6041362"/>
            <a:ext cx="47232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2998" y="6041362"/>
            <a:ext cx="512504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009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160589"/>
            <a:ext cx="6447501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6041362"/>
            <a:ext cx="683954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0" y="6041362"/>
            <a:ext cx="47232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6041362"/>
            <a:ext cx="512504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438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Char char="●"/>
              <a:defRPr/>
            </a:lvl1pPr>
            <a:lvl2pPr marL="457200" lvl="1" indent="0" rtl="0">
              <a:spcBef>
                <a:spcPts val="0"/>
              </a:spcBef>
              <a:buFont typeface="Calibri"/>
              <a:buChar char="○"/>
              <a:defRPr/>
            </a:lvl2pPr>
            <a:lvl3pPr marL="914400" lvl="2" indent="0" rtl="0">
              <a:spcBef>
                <a:spcPts val="0"/>
              </a:spcBef>
              <a:buFont typeface="Calibri"/>
              <a:buChar char="■"/>
              <a:defRPr/>
            </a:lvl3pPr>
            <a:lvl4pPr marL="1371600" lvl="3" indent="0" rtl="0">
              <a:spcBef>
                <a:spcPts val="0"/>
              </a:spcBef>
              <a:buFont typeface="Calibri"/>
              <a:buChar char="●"/>
              <a:defRPr/>
            </a:lvl4pPr>
            <a:lvl5pPr marL="1828800" lvl="4" indent="0" rtl="0">
              <a:spcBef>
                <a:spcPts val="0"/>
              </a:spcBef>
              <a:buFont typeface="Calibri"/>
              <a:buChar char="○"/>
              <a:defRPr/>
            </a:lvl5pPr>
            <a:lvl6pPr marL="2286000" lvl="5" indent="0" rtl="0">
              <a:spcBef>
                <a:spcPts val="0"/>
              </a:spcBef>
              <a:buFont typeface="Calibri"/>
              <a:buChar char="■"/>
              <a:defRPr/>
            </a:lvl6pPr>
            <a:lvl7pPr marL="2743200" lvl="6" indent="0" rtl="0">
              <a:spcBef>
                <a:spcPts val="0"/>
              </a:spcBef>
              <a:buFont typeface="Calibri"/>
              <a:buChar char="●"/>
              <a:defRPr/>
            </a:lvl7pPr>
            <a:lvl8pPr marL="3200400" lvl="7" indent="0" rtl="0">
              <a:spcBef>
                <a:spcPts val="0"/>
              </a:spcBef>
              <a:buFont typeface="Calibri"/>
              <a:buChar char="○"/>
              <a:defRPr/>
            </a:lvl8pPr>
            <a:lvl9pPr marL="3657600" lvl="8" indent="0" rtl="0">
              <a:spcBef>
                <a:spcPts val="0"/>
              </a:spcBef>
              <a:buFont typeface="Calibri"/>
              <a:buChar char="■"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Char char="●"/>
              <a:defRPr/>
            </a:lvl1pPr>
            <a:lvl2pPr marL="457200" lvl="1" indent="0" rtl="0">
              <a:spcBef>
                <a:spcPts val="0"/>
              </a:spcBef>
              <a:buFont typeface="Calibri"/>
              <a:buChar char="○"/>
              <a:defRPr/>
            </a:lvl2pPr>
            <a:lvl3pPr marL="914400" lvl="2" indent="0" rtl="0">
              <a:spcBef>
                <a:spcPts val="0"/>
              </a:spcBef>
              <a:buFont typeface="Calibri"/>
              <a:buChar char="■"/>
              <a:defRPr/>
            </a:lvl3pPr>
            <a:lvl4pPr marL="1371600" lvl="3" indent="0" rtl="0">
              <a:spcBef>
                <a:spcPts val="0"/>
              </a:spcBef>
              <a:buFont typeface="Calibri"/>
              <a:buChar char="●"/>
              <a:defRPr/>
            </a:lvl4pPr>
            <a:lvl5pPr marL="1828800" lvl="4" indent="0" rtl="0">
              <a:spcBef>
                <a:spcPts val="0"/>
              </a:spcBef>
              <a:buFont typeface="Calibri"/>
              <a:buChar char="○"/>
              <a:defRPr/>
            </a:lvl5pPr>
            <a:lvl6pPr marL="2286000" lvl="5" indent="0" rtl="0">
              <a:spcBef>
                <a:spcPts val="0"/>
              </a:spcBef>
              <a:buFont typeface="Calibri"/>
              <a:buChar char="■"/>
              <a:defRPr/>
            </a:lvl6pPr>
            <a:lvl7pPr marL="2743200" lvl="6" indent="0" rtl="0">
              <a:spcBef>
                <a:spcPts val="0"/>
              </a:spcBef>
              <a:buFont typeface="Calibri"/>
              <a:buChar char="●"/>
              <a:defRPr/>
            </a:lvl7pPr>
            <a:lvl8pPr marL="3200400" lvl="7" indent="0" rtl="0">
              <a:spcBef>
                <a:spcPts val="0"/>
              </a:spcBef>
              <a:buFont typeface="Calibri"/>
              <a:buChar char="○"/>
              <a:defRPr/>
            </a:lvl8pPr>
            <a:lvl9pPr marL="3657600" lvl="8" indent="0" rtl="0">
              <a:spcBef>
                <a:spcPts val="0"/>
              </a:spcBef>
              <a:buFont typeface="Calibri"/>
              <a:buChar char="■"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Char char="●"/>
              <a:defRPr/>
            </a:lvl1pPr>
            <a:lvl2pPr marL="457200" lvl="1" indent="0" rtl="0">
              <a:spcBef>
                <a:spcPts val="0"/>
              </a:spcBef>
              <a:buFont typeface="Calibri"/>
              <a:buChar char="○"/>
              <a:defRPr/>
            </a:lvl2pPr>
            <a:lvl3pPr marL="914400" lvl="2" indent="0" rtl="0">
              <a:spcBef>
                <a:spcPts val="0"/>
              </a:spcBef>
              <a:buFont typeface="Calibri"/>
              <a:buChar char="■"/>
              <a:defRPr/>
            </a:lvl3pPr>
            <a:lvl4pPr marL="1371600" lvl="3" indent="0" rtl="0">
              <a:spcBef>
                <a:spcPts val="0"/>
              </a:spcBef>
              <a:buFont typeface="Calibri"/>
              <a:buChar char="●"/>
              <a:defRPr/>
            </a:lvl4pPr>
            <a:lvl5pPr marL="1828800" lvl="4" indent="0" rtl="0">
              <a:spcBef>
                <a:spcPts val="0"/>
              </a:spcBef>
              <a:buFont typeface="Calibri"/>
              <a:buChar char="○"/>
              <a:defRPr/>
            </a:lvl5pPr>
            <a:lvl6pPr marL="2286000" lvl="5" indent="0" rtl="0">
              <a:spcBef>
                <a:spcPts val="0"/>
              </a:spcBef>
              <a:buFont typeface="Calibri"/>
              <a:buChar char="■"/>
              <a:defRPr/>
            </a:lvl6pPr>
            <a:lvl7pPr marL="2743200" lvl="6" indent="0" rtl="0">
              <a:spcBef>
                <a:spcPts val="0"/>
              </a:spcBef>
              <a:buFont typeface="Calibri"/>
              <a:buChar char="●"/>
              <a:defRPr/>
            </a:lvl7pPr>
            <a:lvl8pPr marL="3200400" lvl="7" indent="0" rtl="0">
              <a:spcBef>
                <a:spcPts val="0"/>
              </a:spcBef>
              <a:buFont typeface="Calibri"/>
              <a:buChar char="○"/>
              <a:defRPr/>
            </a:lvl8pPr>
            <a:lvl9pPr marL="3657600" lvl="8" indent="0" rtl="0">
              <a:spcBef>
                <a:spcPts val="0"/>
              </a:spcBef>
              <a:buFont typeface="Calibri"/>
              <a:buChar char="■"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Char char="●"/>
              <a:defRPr/>
            </a:lvl1pPr>
            <a:lvl2pPr marL="457200" lvl="1" indent="0" rtl="0">
              <a:spcBef>
                <a:spcPts val="0"/>
              </a:spcBef>
              <a:buFont typeface="Calibri"/>
              <a:buChar char="○"/>
              <a:defRPr/>
            </a:lvl2pPr>
            <a:lvl3pPr marL="914400" lvl="2" indent="0" rtl="0">
              <a:spcBef>
                <a:spcPts val="0"/>
              </a:spcBef>
              <a:buFont typeface="Calibri"/>
              <a:buChar char="■"/>
              <a:defRPr/>
            </a:lvl3pPr>
            <a:lvl4pPr marL="1371600" lvl="3" indent="0" rtl="0">
              <a:spcBef>
                <a:spcPts val="0"/>
              </a:spcBef>
              <a:buFont typeface="Calibri"/>
              <a:buChar char="●"/>
              <a:defRPr/>
            </a:lvl4pPr>
            <a:lvl5pPr marL="1828800" lvl="4" indent="0" rtl="0">
              <a:spcBef>
                <a:spcPts val="0"/>
              </a:spcBef>
              <a:buFont typeface="Calibri"/>
              <a:buChar char="○"/>
              <a:defRPr/>
            </a:lvl5pPr>
            <a:lvl6pPr marL="2286000" lvl="5" indent="0" rtl="0">
              <a:spcBef>
                <a:spcPts val="0"/>
              </a:spcBef>
              <a:buFont typeface="Calibri"/>
              <a:buChar char="■"/>
              <a:defRPr/>
            </a:lvl6pPr>
            <a:lvl7pPr marL="2743200" lvl="6" indent="0" rtl="0">
              <a:spcBef>
                <a:spcPts val="0"/>
              </a:spcBef>
              <a:buFont typeface="Calibri"/>
              <a:buChar char="●"/>
              <a:defRPr/>
            </a:lvl7pPr>
            <a:lvl8pPr marL="3200400" lvl="7" indent="0" rtl="0">
              <a:spcBef>
                <a:spcPts val="0"/>
              </a:spcBef>
              <a:buFont typeface="Calibri"/>
              <a:buChar char="○"/>
              <a:defRPr/>
            </a:lvl8pPr>
            <a:lvl9pPr marL="3657600" lvl="8" indent="0" rtl="0">
              <a:spcBef>
                <a:spcPts val="0"/>
              </a:spcBef>
              <a:buFont typeface="Calibri"/>
              <a:buChar char="■"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lvl="1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lvl="2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lvl="3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lvl="4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lvl="1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lvl="2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lvl="3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lvl="4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-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2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8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0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63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76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01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2AEE91-F9B8-4DA6-B9E4-6E41C6E646BB}" type="datetimeFigureOut">
              <a:rPr lang="ko-KR" altLang="en-US" smtClean="0"/>
              <a:t>2019. 10. 22.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64988" y="45408"/>
            <a:ext cx="2133600" cy="365125"/>
          </a:xfrm>
          <a:prstGeom prst="rect">
            <a:avLst/>
          </a:prstGeom>
        </p:spPr>
        <p:txBody>
          <a:bodyPr/>
          <a:lstStyle/>
          <a:p>
            <a:fld id="{C51148FB-F5B7-4D6C-8992-2BD7D15A0F2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767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tiff"/><Relationship Id="rId3" Type="http://schemas.openxmlformats.org/officeDocument/2006/relationships/image" Target="../media/image20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hyeyoung@eulji.ac.k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mailto:tiisupport@turnitin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93C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125" y="1227464"/>
            <a:ext cx="4284262" cy="170048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617456" y="580757"/>
            <a:ext cx="8229600" cy="107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From Plagiarism to Academic Excellence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1076906" y="2578543"/>
            <a:ext cx="7310700" cy="457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E8F3FB"/>
                </a:solidFill>
                <a:latin typeface="Roboto"/>
                <a:ea typeface="Roboto"/>
                <a:cs typeface="Roboto"/>
                <a:sym typeface="Roboto"/>
              </a:rPr>
              <a:t>Trusted by </a:t>
            </a:r>
            <a:r>
              <a:rPr lang="en-US" sz="1800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15,000 Institutions </a:t>
            </a:r>
            <a:r>
              <a:rPr lang="en-US" sz="1800" dirty="0">
                <a:solidFill>
                  <a:srgbClr val="E8F3FB"/>
                </a:solidFill>
                <a:latin typeface="Roboto"/>
                <a:ea typeface="Roboto"/>
                <a:cs typeface="Roboto"/>
                <a:sym typeface="Roboto"/>
              </a:rPr>
              <a:t>and 2 Million </a:t>
            </a:r>
            <a:r>
              <a:rPr lang="en-US" sz="1800" dirty="0" smtClean="0">
                <a:solidFill>
                  <a:srgbClr val="E8F3FB"/>
                </a:solidFill>
                <a:latin typeface="Roboto"/>
                <a:ea typeface="Roboto"/>
                <a:cs typeface="Roboto"/>
                <a:sym typeface="Roboto"/>
              </a:rPr>
              <a:t>Instructors in </a:t>
            </a:r>
            <a:r>
              <a:rPr lang="en-US" sz="1800" dirty="0" smtClean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140 countries</a:t>
            </a:r>
            <a:endParaRPr lang="en-US" sz="1800" dirty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71325" y="6451600"/>
            <a:ext cx="2133600" cy="3651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  <p:sp>
        <p:nvSpPr>
          <p:cNvPr id="7" name="Shape 96"/>
          <p:cNvSpPr txBox="1"/>
          <p:nvPr/>
        </p:nvSpPr>
        <p:spPr>
          <a:xfrm>
            <a:off x="2742304" y="4279368"/>
            <a:ext cx="3866313" cy="9909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8F3FB"/>
                </a:solidFill>
                <a:latin typeface="Roboto"/>
                <a:ea typeface="Roboto"/>
                <a:cs typeface="Roboto"/>
                <a:sym typeface="Roboto"/>
              </a:rPr>
              <a:t>Consultant, Turnitin Korea, Janet Kim (</a:t>
            </a:r>
            <a:r>
              <a:rPr lang="en-US" sz="1800" dirty="0" err="1" smtClean="0">
                <a:solidFill>
                  <a:srgbClr val="E8F3FB"/>
                </a:solidFill>
                <a:latin typeface="Roboto"/>
                <a:ea typeface="Roboto"/>
                <a:cs typeface="Roboto"/>
                <a:sym typeface="Roboto"/>
              </a:rPr>
              <a:t>janetkim@turnitin.com</a:t>
            </a:r>
            <a:r>
              <a:rPr lang="en-US" sz="1800" dirty="0" smtClean="0">
                <a:solidFill>
                  <a:srgbClr val="E8F3FB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lang="en-US" sz="1800" dirty="0">
              <a:solidFill>
                <a:srgbClr val="E8F3F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78"/>
          <p:cNvSpPr/>
          <p:nvPr/>
        </p:nvSpPr>
        <p:spPr>
          <a:xfrm>
            <a:off x="12" y="5437"/>
            <a:ext cx="9144000" cy="1062114"/>
          </a:xfrm>
          <a:prstGeom prst="rect">
            <a:avLst/>
          </a:prstGeom>
          <a:solidFill>
            <a:srgbClr val="3665A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400"/>
            <a:endParaRPr sz="1400" kern="0">
              <a:solidFill>
                <a:srgbClr val="3278E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-190049" y="211034"/>
            <a:ext cx="9334049" cy="65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lnSpc>
                <a:spcPts val="4000"/>
              </a:lnSpc>
              <a:buClr>
                <a:schemeClr val="accent1"/>
              </a:buCl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E-rater (Purple)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3" y="1196340"/>
            <a:ext cx="8588863" cy="46456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26" y="3790336"/>
            <a:ext cx="1890735" cy="2477728"/>
          </a:xfrm>
          <a:prstGeom prst="rect">
            <a:avLst/>
          </a:prstGeom>
        </p:spPr>
      </p:pic>
      <p:sp>
        <p:nvSpPr>
          <p:cNvPr id="7" name="직사각형 1"/>
          <p:cNvSpPr/>
          <p:nvPr/>
        </p:nvSpPr>
        <p:spPr>
          <a:xfrm>
            <a:off x="6607278" y="3790336"/>
            <a:ext cx="2433484" cy="29054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82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380271" y="4140856"/>
            <a:ext cx="2389239" cy="490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54234" tIns="77117" rIns="154234" bIns="77117" anchor="ctr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ko-KR" sz="1300" dirty="0" smtClean="0">
                <a:solidFill>
                  <a:srgbClr val="FF0000"/>
                </a:solidFill>
                <a:latin typeface="Arial Regular" charset="0"/>
                <a:ea typeface="Arial Regular" charset="0"/>
              </a:rPr>
              <a:t>Download report (with the originality result shown)</a:t>
            </a:r>
            <a:endParaRPr lang="en-US" altLang="ko-KR" sz="900" dirty="0">
              <a:latin typeface="Arial Regular" charset="0"/>
              <a:ea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8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48FB-F5B7-4D6C-8992-2BD7D15A0F20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9144000" cy="1006847"/>
          </a:xfrm>
          <a:prstGeom prst="rect">
            <a:avLst/>
          </a:prstGeom>
        </p:spPr>
      </p:pic>
      <p:sp>
        <p:nvSpPr>
          <p:cNvPr id="6" name="object 8"/>
          <p:cNvSpPr/>
          <p:nvPr/>
        </p:nvSpPr>
        <p:spPr>
          <a:xfrm>
            <a:off x="317546" y="2259326"/>
            <a:ext cx="4965653" cy="38620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/>
          </a:p>
        </p:txBody>
      </p:sp>
    </p:spTree>
    <p:extLst>
      <p:ext uri="{BB962C8B-B14F-4D97-AF65-F5344CB8AC3E}">
        <p14:creationId xmlns:p14="http://schemas.microsoft.com/office/powerpoint/2010/main" val="292022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11781" y="3991230"/>
            <a:ext cx="3632220" cy="2410624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5776">
              <a:spcBef>
                <a:spcPts val="43"/>
              </a:spcBef>
              <a:tabLst>
                <a:tab pos="284466" algn="l"/>
              </a:tabLst>
            </a:pPr>
            <a:r>
              <a:rPr sz="1501" spc="-2" dirty="0">
                <a:latin typeface="Nanum Gothic"/>
                <a:cs typeface="Nanum Gothic"/>
              </a:rPr>
              <a:t>	</a:t>
            </a:r>
            <a:r>
              <a:rPr sz="1501" spc="-61" dirty="0"/>
              <a:t>Upload </a:t>
            </a:r>
            <a:r>
              <a:rPr sz="1501" spc="-43" dirty="0"/>
              <a:t>your</a:t>
            </a:r>
            <a:r>
              <a:rPr sz="1501" spc="-116" dirty="0"/>
              <a:t> </a:t>
            </a:r>
            <a:r>
              <a:rPr sz="1501" spc="-59" dirty="0"/>
              <a:t>paper</a:t>
            </a:r>
            <a:endParaRPr sz="1501" dirty="0"/>
          </a:p>
          <a:p>
            <a:pPr>
              <a:lnSpc>
                <a:spcPct val="100000"/>
              </a:lnSpc>
            </a:pPr>
            <a:endParaRPr sz="1728" dirty="0">
              <a:latin typeface="Times New Roman"/>
              <a:cs typeface="Times New Roman"/>
            </a:endParaRPr>
          </a:p>
          <a:p>
            <a:pPr marL="220064" indent="-171546">
              <a:spcBef>
                <a:spcPts val="1148"/>
              </a:spcBef>
              <a:buChar char="•"/>
              <a:tabLst>
                <a:tab pos="219775" algn="l"/>
                <a:tab pos="220353" algn="l"/>
              </a:tabLst>
            </a:pPr>
            <a:r>
              <a:rPr sz="1342" spc="-59" dirty="0"/>
              <a:t>Requirements </a:t>
            </a:r>
            <a:r>
              <a:rPr sz="1342" dirty="0"/>
              <a:t>for </a:t>
            </a:r>
            <a:r>
              <a:rPr sz="1342" spc="-7" dirty="0"/>
              <a:t>file</a:t>
            </a:r>
            <a:r>
              <a:rPr sz="1342" spc="-180" dirty="0"/>
              <a:t> </a:t>
            </a:r>
            <a:r>
              <a:rPr sz="1342" spc="-41" dirty="0"/>
              <a:t>upload</a:t>
            </a:r>
            <a:endParaRPr sz="1342" dirty="0"/>
          </a:p>
          <a:p>
            <a:pPr marL="220064" marR="5776">
              <a:lnSpc>
                <a:spcPct val="100600"/>
              </a:lnSpc>
            </a:pPr>
            <a:r>
              <a:rPr sz="1342" spc="-14" dirty="0"/>
              <a:t>: </a:t>
            </a:r>
            <a:r>
              <a:rPr sz="1342" spc="-139" dirty="0"/>
              <a:t>Less </a:t>
            </a:r>
            <a:r>
              <a:rPr sz="1342" spc="-25" dirty="0"/>
              <a:t>than </a:t>
            </a:r>
            <a:r>
              <a:rPr sz="1342" spc="-61" dirty="0"/>
              <a:t>40MB, </a:t>
            </a:r>
            <a:r>
              <a:rPr sz="1342" spc="-16" dirty="0"/>
              <a:t>at </a:t>
            </a:r>
            <a:r>
              <a:rPr sz="1342" spc="-50" dirty="0"/>
              <a:t>least </a:t>
            </a:r>
            <a:r>
              <a:rPr sz="1342" spc="-64" dirty="0"/>
              <a:t>20 </a:t>
            </a:r>
            <a:r>
              <a:rPr sz="1342" spc="-48" dirty="0"/>
              <a:t>words </a:t>
            </a:r>
            <a:r>
              <a:rPr sz="1342" dirty="0"/>
              <a:t>of </a:t>
            </a:r>
            <a:r>
              <a:rPr sz="1342" spc="-18" dirty="0"/>
              <a:t>text,</a:t>
            </a:r>
            <a:r>
              <a:rPr sz="1342" spc="-257" dirty="0"/>
              <a:t> </a:t>
            </a:r>
            <a:r>
              <a:rPr sz="1342" spc="-41" dirty="0"/>
              <a:t>Maximum  </a:t>
            </a:r>
            <a:r>
              <a:rPr sz="1342" spc="-48" dirty="0"/>
              <a:t>paper </a:t>
            </a:r>
            <a:r>
              <a:rPr sz="1342" spc="-32" dirty="0"/>
              <a:t>length </a:t>
            </a:r>
            <a:r>
              <a:rPr sz="1342" spc="-66" dirty="0"/>
              <a:t>is </a:t>
            </a:r>
            <a:r>
              <a:rPr sz="1342" spc="-64" dirty="0"/>
              <a:t>400</a:t>
            </a:r>
            <a:r>
              <a:rPr sz="1342" spc="-161" dirty="0"/>
              <a:t> </a:t>
            </a:r>
            <a:r>
              <a:rPr sz="1342" spc="-98" dirty="0"/>
              <a:t>pages</a:t>
            </a:r>
            <a:endParaRPr sz="1342" dirty="0"/>
          </a:p>
          <a:p>
            <a:pPr marL="220064" indent="-171546">
              <a:spcBef>
                <a:spcPts val="762"/>
              </a:spcBef>
              <a:buChar char="•"/>
              <a:tabLst>
                <a:tab pos="219775" algn="l"/>
                <a:tab pos="220353" algn="l"/>
              </a:tabLst>
            </a:pPr>
            <a:r>
              <a:rPr sz="1342" spc="-66" dirty="0"/>
              <a:t>File </a:t>
            </a:r>
            <a:r>
              <a:rPr sz="1342" spc="-48" dirty="0"/>
              <a:t>types</a:t>
            </a:r>
            <a:r>
              <a:rPr sz="1342" spc="-104" dirty="0"/>
              <a:t> </a:t>
            </a:r>
            <a:r>
              <a:rPr sz="1342" spc="-39" dirty="0"/>
              <a:t>allowed</a:t>
            </a:r>
            <a:endParaRPr sz="1342" dirty="0"/>
          </a:p>
          <a:p>
            <a:pPr marL="220064" marR="2310">
              <a:lnSpc>
                <a:spcPct val="100600"/>
              </a:lnSpc>
            </a:pPr>
            <a:r>
              <a:rPr sz="1342" spc="-14" dirty="0"/>
              <a:t>: </a:t>
            </a:r>
            <a:r>
              <a:rPr sz="1342" spc="-18" dirty="0">
                <a:solidFill>
                  <a:srgbClr val="FF0000"/>
                </a:solidFill>
              </a:rPr>
              <a:t>Microsoft </a:t>
            </a:r>
            <a:r>
              <a:rPr sz="1342" spc="-45" dirty="0">
                <a:solidFill>
                  <a:srgbClr val="FF0000"/>
                </a:solidFill>
              </a:rPr>
              <a:t>Word</a:t>
            </a:r>
            <a:r>
              <a:rPr sz="1342" spc="-45" dirty="0"/>
              <a:t>, </a:t>
            </a:r>
            <a:r>
              <a:rPr sz="1342" spc="-93" dirty="0"/>
              <a:t>Excel, </a:t>
            </a:r>
            <a:r>
              <a:rPr sz="1342" spc="-57" dirty="0"/>
              <a:t>PowerPoint, </a:t>
            </a:r>
            <a:r>
              <a:rPr sz="1342" spc="-50" dirty="0"/>
              <a:t>WordPerfect,  </a:t>
            </a:r>
            <a:r>
              <a:rPr sz="1342" spc="-64" dirty="0"/>
              <a:t>PostScript, </a:t>
            </a:r>
            <a:r>
              <a:rPr sz="1342" spc="-177" dirty="0">
                <a:solidFill>
                  <a:srgbClr val="FF0000"/>
                </a:solidFill>
              </a:rPr>
              <a:t>PDF</a:t>
            </a:r>
            <a:r>
              <a:rPr sz="1342" spc="-177" dirty="0"/>
              <a:t>, </a:t>
            </a:r>
            <a:r>
              <a:rPr sz="1342" spc="-96" dirty="0"/>
              <a:t>HTML, </a:t>
            </a:r>
            <a:r>
              <a:rPr sz="1342" spc="-197" dirty="0"/>
              <a:t>RTF, </a:t>
            </a:r>
            <a:r>
              <a:rPr sz="1342" spc="-57" dirty="0"/>
              <a:t>OpenOffice </a:t>
            </a:r>
            <a:r>
              <a:rPr sz="1342" spc="-98" dirty="0"/>
              <a:t>(ODT), </a:t>
            </a:r>
            <a:r>
              <a:rPr sz="1342" spc="-70" dirty="0"/>
              <a:t>Hangul  </a:t>
            </a:r>
            <a:r>
              <a:rPr sz="1342" spc="-86" dirty="0"/>
              <a:t>(HWP), </a:t>
            </a:r>
            <a:r>
              <a:rPr sz="1342" spc="-73" dirty="0"/>
              <a:t>Google </a:t>
            </a:r>
            <a:r>
              <a:rPr sz="1342" spc="-93" dirty="0"/>
              <a:t>Docs, </a:t>
            </a:r>
            <a:r>
              <a:rPr sz="1342" spc="-59" dirty="0"/>
              <a:t>and </a:t>
            </a:r>
            <a:r>
              <a:rPr sz="1342" spc="-32" dirty="0"/>
              <a:t>plain</a:t>
            </a:r>
            <a:r>
              <a:rPr sz="1342" spc="-64" dirty="0"/>
              <a:t> </a:t>
            </a:r>
            <a:r>
              <a:rPr sz="1342" spc="-11" dirty="0"/>
              <a:t>text</a:t>
            </a:r>
            <a:endParaRPr sz="1342" dirty="0"/>
          </a:p>
        </p:txBody>
      </p:sp>
      <p:sp>
        <p:nvSpPr>
          <p:cNvPr id="4" name="object 4"/>
          <p:cNvSpPr txBox="1"/>
          <p:nvPr/>
        </p:nvSpPr>
        <p:spPr>
          <a:xfrm>
            <a:off x="8605648" y="1296043"/>
            <a:ext cx="104264" cy="190685"/>
          </a:xfrm>
          <a:prstGeom prst="rect">
            <a:avLst/>
          </a:prstGeom>
        </p:spPr>
        <p:txBody>
          <a:bodyPr vert="horz" wrap="square" lIns="0" tIns="5199" rIns="0" bIns="0" rtlCol="0">
            <a:spAutoFit/>
          </a:bodyPr>
          <a:lstStyle/>
          <a:p>
            <a:pPr marL="5776">
              <a:spcBef>
                <a:spcPts val="41"/>
              </a:spcBef>
            </a:pPr>
            <a:r>
              <a:rPr sz="1205" b="1" spc="-2" dirty="0">
                <a:solidFill>
                  <a:srgbClr val="FFFFFF"/>
                </a:solidFill>
                <a:latin typeface="Nanum Gothic"/>
                <a:cs typeface="Nanum Gothic"/>
              </a:rPr>
              <a:t>5</a:t>
            </a:r>
            <a:endParaRPr sz="1205">
              <a:latin typeface="Nanum Gothic"/>
              <a:cs typeface="Nanum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848"/>
            <a:ext cx="5511780" cy="431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605648" y="1296043"/>
            <a:ext cx="104264" cy="190685"/>
          </a:xfrm>
          <a:prstGeom prst="rect">
            <a:avLst/>
          </a:prstGeom>
        </p:spPr>
        <p:txBody>
          <a:bodyPr vert="horz" wrap="square" lIns="0" tIns="5199" rIns="0" bIns="0" rtlCol="0">
            <a:spAutoFit/>
          </a:bodyPr>
          <a:lstStyle/>
          <a:p>
            <a:pPr marL="5776">
              <a:spcBef>
                <a:spcPts val="41"/>
              </a:spcBef>
            </a:pPr>
            <a:r>
              <a:rPr sz="1205" b="1" spc="-2" dirty="0">
                <a:solidFill>
                  <a:srgbClr val="FFFFFF"/>
                </a:solidFill>
                <a:latin typeface="Nanum Gothic"/>
                <a:cs typeface="Nanum Gothic"/>
              </a:rPr>
              <a:t>6</a:t>
            </a:r>
            <a:endParaRPr sz="1205">
              <a:latin typeface="Nanum Gothic"/>
              <a:cs typeface="Nanum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694" y="5612470"/>
            <a:ext cx="8614251" cy="1903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637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94" y="267915"/>
            <a:ext cx="5086003" cy="45961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374" y="3709489"/>
            <a:ext cx="7145690" cy="28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605648" y="1296043"/>
            <a:ext cx="104264" cy="190685"/>
          </a:xfrm>
          <a:prstGeom prst="rect">
            <a:avLst/>
          </a:prstGeom>
        </p:spPr>
        <p:txBody>
          <a:bodyPr vert="horz" wrap="square" lIns="0" tIns="5199" rIns="0" bIns="0" rtlCol="0">
            <a:spAutoFit/>
          </a:bodyPr>
          <a:lstStyle/>
          <a:p>
            <a:pPr marL="5776">
              <a:spcBef>
                <a:spcPts val="41"/>
              </a:spcBef>
            </a:pPr>
            <a:r>
              <a:rPr sz="1205" b="1" spc="-2" dirty="0">
                <a:solidFill>
                  <a:srgbClr val="FFFFFF"/>
                </a:solidFill>
                <a:latin typeface="Nanum Gothic"/>
                <a:cs typeface="Nanum Gothic"/>
              </a:rPr>
              <a:t>7</a:t>
            </a:r>
            <a:endParaRPr sz="1205">
              <a:latin typeface="Nanum Gothic"/>
              <a:cs typeface="Nanum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9011" y="2084157"/>
            <a:ext cx="4003608" cy="338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5" name="object 5"/>
          <p:cNvSpPr/>
          <p:nvPr/>
        </p:nvSpPr>
        <p:spPr>
          <a:xfrm>
            <a:off x="626974" y="2065868"/>
            <a:ext cx="4007071" cy="3386399"/>
          </a:xfrm>
          <a:custGeom>
            <a:avLst/>
            <a:gdLst/>
            <a:ahLst/>
            <a:cxnLst/>
            <a:rect l="l" t="t" r="r" b="b"/>
            <a:pathLst>
              <a:path w="8809990" h="7445375">
                <a:moveTo>
                  <a:pt x="0" y="7445265"/>
                </a:moveTo>
                <a:lnTo>
                  <a:pt x="8809916" y="7445265"/>
                </a:lnTo>
                <a:lnTo>
                  <a:pt x="8809916" y="0"/>
                </a:lnTo>
                <a:lnTo>
                  <a:pt x="0" y="0"/>
                </a:lnTo>
                <a:lnTo>
                  <a:pt x="0" y="7445265"/>
                </a:lnTo>
                <a:close/>
              </a:path>
            </a:pathLst>
          </a:custGeom>
          <a:ln w="753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6" name="object 6"/>
          <p:cNvSpPr/>
          <p:nvPr/>
        </p:nvSpPr>
        <p:spPr>
          <a:xfrm>
            <a:off x="3264040" y="2303626"/>
            <a:ext cx="243185" cy="216325"/>
          </a:xfrm>
          <a:custGeom>
            <a:avLst/>
            <a:gdLst/>
            <a:ahLst/>
            <a:cxnLst/>
            <a:rect l="l" t="t" r="r" b="b"/>
            <a:pathLst>
              <a:path w="534670" h="475614">
                <a:moveTo>
                  <a:pt x="0" y="79164"/>
                </a:moveTo>
                <a:lnTo>
                  <a:pt x="6214" y="48329"/>
                </a:lnTo>
                <a:lnTo>
                  <a:pt x="23168" y="23168"/>
                </a:lnTo>
                <a:lnTo>
                  <a:pt x="48329" y="6214"/>
                </a:lnTo>
                <a:lnTo>
                  <a:pt x="79164" y="0"/>
                </a:lnTo>
                <a:lnTo>
                  <a:pt x="454883" y="0"/>
                </a:lnTo>
                <a:lnTo>
                  <a:pt x="485719" y="6214"/>
                </a:lnTo>
                <a:lnTo>
                  <a:pt x="510880" y="23168"/>
                </a:lnTo>
                <a:lnTo>
                  <a:pt x="527834" y="48329"/>
                </a:lnTo>
                <a:lnTo>
                  <a:pt x="534048" y="79164"/>
                </a:lnTo>
                <a:lnTo>
                  <a:pt x="534048" y="395824"/>
                </a:lnTo>
                <a:lnTo>
                  <a:pt x="527834" y="426659"/>
                </a:lnTo>
                <a:lnTo>
                  <a:pt x="510880" y="451820"/>
                </a:lnTo>
                <a:lnTo>
                  <a:pt x="485719" y="468774"/>
                </a:lnTo>
                <a:lnTo>
                  <a:pt x="454883" y="474989"/>
                </a:lnTo>
                <a:lnTo>
                  <a:pt x="79164" y="474989"/>
                </a:lnTo>
                <a:lnTo>
                  <a:pt x="48329" y="468774"/>
                </a:lnTo>
                <a:lnTo>
                  <a:pt x="23168" y="451820"/>
                </a:lnTo>
                <a:lnTo>
                  <a:pt x="6214" y="426659"/>
                </a:lnTo>
                <a:lnTo>
                  <a:pt x="0" y="395824"/>
                </a:lnTo>
                <a:lnTo>
                  <a:pt x="0" y="79164"/>
                </a:lnTo>
                <a:close/>
              </a:path>
            </a:pathLst>
          </a:custGeom>
          <a:ln w="6282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7" name="object 7"/>
          <p:cNvSpPr/>
          <p:nvPr/>
        </p:nvSpPr>
        <p:spPr>
          <a:xfrm>
            <a:off x="3373156" y="2084157"/>
            <a:ext cx="880319" cy="207949"/>
          </a:xfrm>
          <a:custGeom>
            <a:avLst/>
            <a:gdLst/>
            <a:ahLst/>
            <a:cxnLst/>
            <a:rect l="l" t="t" r="r" b="b"/>
            <a:pathLst>
              <a:path w="1935479" h="457200">
                <a:moveTo>
                  <a:pt x="1865923" y="0"/>
                </a:moveTo>
                <a:lnTo>
                  <a:pt x="363467" y="0"/>
                </a:lnTo>
                <a:lnTo>
                  <a:pt x="336466" y="5441"/>
                </a:lnTo>
                <a:lnTo>
                  <a:pt x="314434" y="20288"/>
                </a:lnTo>
                <a:lnTo>
                  <a:pt x="299587" y="42321"/>
                </a:lnTo>
                <a:lnTo>
                  <a:pt x="294145" y="69321"/>
                </a:lnTo>
                <a:lnTo>
                  <a:pt x="294145" y="242625"/>
                </a:lnTo>
                <a:lnTo>
                  <a:pt x="0" y="457187"/>
                </a:lnTo>
                <a:lnTo>
                  <a:pt x="294145" y="346607"/>
                </a:lnTo>
                <a:lnTo>
                  <a:pt x="1935245" y="346607"/>
                </a:lnTo>
                <a:lnTo>
                  <a:pt x="1935245" y="69321"/>
                </a:lnTo>
                <a:lnTo>
                  <a:pt x="1929803" y="42321"/>
                </a:lnTo>
                <a:lnTo>
                  <a:pt x="1914956" y="20288"/>
                </a:lnTo>
                <a:lnTo>
                  <a:pt x="1892923" y="5441"/>
                </a:lnTo>
                <a:lnTo>
                  <a:pt x="1865923" y="0"/>
                </a:lnTo>
                <a:close/>
              </a:path>
              <a:path w="1935479" h="457200">
                <a:moveTo>
                  <a:pt x="1935245" y="346607"/>
                </a:moveTo>
                <a:lnTo>
                  <a:pt x="294145" y="346607"/>
                </a:lnTo>
                <a:lnTo>
                  <a:pt x="299587" y="373608"/>
                </a:lnTo>
                <a:lnTo>
                  <a:pt x="314434" y="395640"/>
                </a:lnTo>
                <a:lnTo>
                  <a:pt x="336466" y="410487"/>
                </a:lnTo>
                <a:lnTo>
                  <a:pt x="363467" y="415929"/>
                </a:lnTo>
                <a:lnTo>
                  <a:pt x="1865923" y="415929"/>
                </a:lnTo>
                <a:lnTo>
                  <a:pt x="1892923" y="410487"/>
                </a:lnTo>
                <a:lnTo>
                  <a:pt x="1914956" y="395640"/>
                </a:lnTo>
                <a:lnTo>
                  <a:pt x="1929803" y="373608"/>
                </a:lnTo>
                <a:lnTo>
                  <a:pt x="1935245" y="3466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8" name="object 8"/>
          <p:cNvSpPr txBox="1"/>
          <p:nvPr/>
        </p:nvSpPr>
        <p:spPr>
          <a:xfrm>
            <a:off x="3640288" y="2109910"/>
            <a:ext cx="479439" cy="121249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>
              <a:spcBef>
                <a:spcPts val="45"/>
              </a:spcBef>
            </a:pPr>
            <a:r>
              <a:rPr sz="750" b="1" spc="-59" dirty="0">
                <a:solidFill>
                  <a:srgbClr val="FFFFFF"/>
                </a:solidFill>
              </a:rPr>
              <a:t>Open</a:t>
            </a:r>
            <a:r>
              <a:rPr sz="750" b="1" spc="-82" dirty="0">
                <a:solidFill>
                  <a:srgbClr val="FFFFFF"/>
                </a:solidFill>
              </a:rPr>
              <a:t> </a:t>
            </a:r>
            <a:r>
              <a:rPr sz="750" b="1" spc="-59" dirty="0">
                <a:solidFill>
                  <a:srgbClr val="FFFFFF"/>
                </a:solidFill>
              </a:rPr>
              <a:t>layers</a:t>
            </a:r>
            <a:endParaRPr sz="750"/>
          </a:p>
        </p:txBody>
      </p:sp>
      <p:sp>
        <p:nvSpPr>
          <p:cNvPr id="9" name="object 9"/>
          <p:cNvSpPr/>
          <p:nvPr/>
        </p:nvSpPr>
        <p:spPr>
          <a:xfrm>
            <a:off x="3264040" y="2755711"/>
            <a:ext cx="243185" cy="553954"/>
          </a:xfrm>
          <a:custGeom>
            <a:avLst/>
            <a:gdLst/>
            <a:ahLst/>
            <a:cxnLst/>
            <a:rect l="l" t="t" r="r" b="b"/>
            <a:pathLst>
              <a:path w="534670" h="1217929">
                <a:moveTo>
                  <a:pt x="0" y="89008"/>
                </a:moveTo>
                <a:lnTo>
                  <a:pt x="7001" y="54381"/>
                </a:lnTo>
                <a:lnTo>
                  <a:pt x="26087" y="26087"/>
                </a:lnTo>
                <a:lnTo>
                  <a:pt x="54381" y="7001"/>
                </a:lnTo>
                <a:lnTo>
                  <a:pt x="89008" y="0"/>
                </a:lnTo>
                <a:lnTo>
                  <a:pt x="445040" y="0"/>
                </a:lnTo>
                <a:lnTo>
                  <a:pt x="479666" y="7001"/>
                </a:lnTo>
                <a:lnTo>
                  <a:pt x="507961" y="26087"/>
                </a:lnTo>
                <a:lnTo>
                  <a:pt x="527047" y="54381"/>
                </a:lnTo>
                <a:lnTo>
                  <a:pt x="534048" y="89008"/>
                </a:lnTo>
                <a:lnTo>
                  <a:pt x="534048" y="1128622"/>
                </a:lnTo>
                <a:lnTo>
                  <a:pt x="527047" y="1163249"/>
                </a:lnTo>
                <a:lnTo>
                  <a:pt x="507961" y="1191543"/>
                </a:lnTo>
                <a:lnTo>
                  <a:pt x="479666" y="1210629"/>
                </a:lnTo>
                <a:lnTo>
                  <a:pt x="445040" y="1217630"/>
                </a:lnTo>
                <a:lnTo>
                  <a:pt x="89008" y="1217630"/>
                </a:lnTo>
                <a:lnTo>
                  <a:pt x="54381" y="1210629"/>
                </a:lnTo>
                <a:lnTo>
                  <a:pt x="26087" y="1191543"/>
                </a:lnTo>
                <a:lnTo>
                  <a:pt x="7001" y="1163249"/>
                </a:lnTo>
                <a:lnTo>
                  <a:pt x="0" y="1128622"/>
                </a:lnTo>
                <a:lnTo>
                  <a:pt x="0" y="89008"/>
                </a:lnTo>
                <a:close/>
              </a:path>
            </a:pathLst>
          </a:custGeom>
          <a:ln w="62829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10" name="object 10"/>
          <p:cNvSpPr/>
          <p:nvPr/>
        </p:nvSpPr>
        <p:spPr>
          <a:xfrm>
            <a:off x="3515135" y="3214559"/>
            <a:ext cx="1090002" cy="198129"/>
          </a:xfrm>
          <a:custGeom>
            <a:avLst/>
            <a:gdLst/>
            <a:ahLst/>
            <a:cxnLst/>
            <a:rect l="l" t="t" r="r" b="b"/>
            <a:pathLst>
              <a:path w="2396490" h="435610">
                <a:moveTo>
                  <a:pt x="0" y="0"/>
                </a:moveTo>
                <a:lnTo>
                  <a:pt x="350168" y="192362"/>
                </a:lnTo>
                <a:lnTo>
                  <a:pt x="350168" y="365666"/>
                </a:lnTo>
                <a:lnTo>
                  <a:pt x="355610" y="392666"/>
                </a:lnTo>
                <a:lnTo>
                  <a:pt x="370456" y="414699"/>
                </a:lnTo>
                <a:lnTo>
                  <a:pt x="392489" y="429545"/>
                </a:lnTo>
                <a:lnTo>
                  <a:pt x="419489" y="434987"/>
                </a:lnTo>
                <a:lnTo>
                  <a:pt x="2326566" y="434987"/>
                </a:lnTo>
                <a:lnTo>
                  <a:pt x="2353567" y="429545"/>
                </a:lnTo>
                <a:lnTo>
                  <a:pt x="2375599" y="414699"/>
                </a:lnTo>
                <a:lnTo>
                  <a:pt x="2390446" y="392666"/>
                </a:lnTo>
                <a:lnTo>
                  <a:pt x="2395888" y="365666"/>
                </a:lnTo>
                <a:lnTo>
                  <a:pt x="2395888" y="88379"/>
                </a:lnTo>
                <a:lnTo>
                  <a:pt x="350168" y="88379"/>
                </a:lnTo>
                <a:lnTo>
                  <a:pt x="0" y="0"/>
                </a:lnTo>
                <a:close/>
              </a:path>
              <a:path w="2396490" h="435610">
                <a:moveTo>
                  <a:pt x="2326566" y="19058"/>
                </a:moveTo>
                <a:lnTo>
                  <a:pt x="419489" y="19058"/>
                </a:lnTo>
                <a:lnTo>
                  <a:pt x="392489" y="24500"/>
                </a:lnTo>
                <a:lnTo>
                  <a:pt x="370456" y="39346"/>
                </a:lnTo>
                <a:lnTo>
                  <a:pt x="355610" y="61379"/>
                </a:lnTo>
                <a:lnTo>
                  <a:pt x="350168" y="88379"/>
                </a:lnTo>
                <a:lnTo>
                  <a:pt x="2395888" y="88379"/>
                </a:lnTo>
                <a:lnTo>
                  <a:pt x="2390446" y="61379"/>
                </a:lnTo>
                <a:lnTo>
                  <a:pt x="2375599" y="39346"/>
                </a:lnTo>
                <a:lnTo>
                  <a:pt x="2353567" y="24500"/>
                </a:lnTo>
                <a:lnTo>
                  <a:pt x="2326566" y="1905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11" name="object 11"/>
          <p:cNvSpPr txBox="1"/>
          <p:nvPr/>
        </p:nvSpPr>
        <p:spPr>
          <a:xfrm>
            <a:off x="3803271" y="3248790"/>
            <a:ext cx="672081" cy="121249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>
              <a:spcBef>
                <a:spcPts val="45"/>
              </a:spcBef>
            </a:pPr>
            <a:r>
              <a:rPr sz="750" b="1" spc="-43" dirty="0">
                <a:solidFill>
                  <a:srgbClr val="FFFFFF"/>
                </a:solidFill>
              </a:rPr>
              <a:t>Similarity</a:t>
            </a:r>
            <a:r>
              <a:rPr sz="750" b="1" spc="-77" dirty="0">
                <a:solidFill>
                  <a:srgbClr val="FFFFFF"/>
                </a:solidFill>
              </a:rPr>
              <a:t> </a:t>
            </a:r>
            <a:r>
              <a:rPr sz="750" b="1" spc="-57" dirty="0">
                <a:solidFill>
                  <a:srgbClr val="FFFFFF"/>
                </a:solidFill>
              </a:rPr>
              <a:t>results</a:t>
            </a:r>
            <a:endParaRPr sz="750"/>
          </a:p>
        </p:txBody>
      </p:sp>
      <p:sp>
        <p:nvSpPr>
          <p:cNvPr id="12" name="object 12"/>
          <p:cNvSpPr/>
          <p:nvPr/>
        </p:nvSpPr>
        <p:spPr>
          <a:xfrm>
            <a:off x="3264040" y="3339249"/>
            <a:ext cx="243185" cy="229322"/>
          </a:xfrm>
          <a:custGeom>
            <a:avLst/>
            <a:gdLst/>
            <a:ahLst/>
            <a:cxnLst/>
            <a:rect l="l" t="t" r="r" b="b"/>
            <a:pathLst>
              <a:path w="534670" h="504189">
                <a:moveTo>
                  <a:pt x="0" y="83981"/>
                </a:moveTo>
                <a:lnTo>
                  <a:pt x="6598" y="51289"/>
                </a:lnTo>
                <a:lnTo>
                  <a:pt x="24595" y="24595"/>
                </a:lnTo>
                <a:lnTo>
                  <a:pt x="51289" y="6598"/>
                </a:lnTo>
                <a:lnTo>
                  <a:pt x="83981" y="0"/>
                </a:lnTo>
                <a:lnTo>
                  <a:pt x="450066" y="0"/>
                </a:lnTo>
                <a:lnTo>
                  <a:pt x="482759" y="6598"/>
                </a:lnTo>
                <a:lnTo>
                  <a:pt x="509453" y="24595"/>
                </a:lnTo>
                <a:lnTo>
                  <a:pt x="527449" y="51289"/>
                </a:lnTo>
                <a:lnTo>
                  <a:pt x="534048" y="83981"/>
                </a:lnTo>
                <a:lnTo>
                  <a:pt x="534048" y="419908"/>
                </a:lnTo>
                <a:lnTo>
                  <a:pt x="527449" y="452601"/>
                </a:lnTo>
                <a:lnTo>
                  <a:pt x="509453" y="479295"/>
                </a:lnTo>
                <a:lnTo>
                  <a:pt x="482759" y="497291"/>
                </a:lnTo>
                <a:lnTo>
                  <a:pt x="450066" y="503890"/>
                </a:lnTo>
                <a:lnTo>
                  <a:pt x="83981" y="503890"/>
                </a:lnTo>
                <a:lnTo>
                  <a:pt x="51289" y="497291"/>
                </a:lnTo>
                <a:lnTo>
                  <a:pt x="24595" y="479295"/>
                </a:lnTo>
                <a:lnTo>
                  <a:pt x="6598" y="452601"/>
                </a:lnTo>
                <a:lnTo>
                  <a:pt x="0" y="419908"/>
                </a:lnTo>
                <a:lnTo>
                  <a:pt x="0" y="83981"/>
                </a:lnTo>
                <a:close/>
              </a:path>
            </a:pathLst>
          </a:custGeom>
          <a:ln w="62829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13" name="object 13"/>
          <p:cNvSpPr/>
          <p:nvPr/>
        </p:nvSpPr>
        <p:spPr>
          <a:xfrm>
            <a:off x="3515135" y="3456890"/>
            <a:ext cx="1090002" cy="198129"/>
          </a:xfrm>
          <a:custGeom>
            <a:avLst/>
            <a:gdLst/>
            <a:ahLst/>
            <a:cxnLst/>
            <a:rect l="l" t="t" r="r" b="b"/>
            <a:pathLst>
              <a:path w="2396490" h="435610">
                <a:moveTo>
                  <a:pt x="0" y="0"/>
                </a:moveTo>
                <a:lnTo>
                  <a:pt x="350168" y="192362"/>
                </a:lnTo>
                <a:lnTo>
                  <a:pt x="350168" y="365666"/>
                </a:lnTo>
                <a:lnTo>
                  <a:pt x="355610" y="392666"/>
                </a:lnTo>
                <a:lnTo>
                  <a:pt x="370456" y="414699"/>
                </a:lnTo>
                <a:lnTo>
                  <a:pt x="392489" y="429545"/>
                </a:lnTo>
                <a:lnTo>
                  <a:pt x="419489" y="434987"/>
                </a:lnTo>
                <a:lnTo>
                  <a:pt x="2326566" y="434987"/>
                </a:lnTo>
                <a:lnTo>
                  <a:pt x="2353567" y="429545"/>
                </a:lnTo>
                <a:lnTo>
                  <a:pt x="2375599" y="414699"/>
                </a:lnTo>
                <a:lnTo>
                  <a:pt x="2390446" y="392666"/>
                </a:lnTo>
                <a:lnTo>
                  <a:pt x="2395888" y="365666"/>
                </a:lnTo>
                <a:lnTo>
                  <a:pt x="2395888" y="88379"/>
                </a:lnTo>
                <a:lnTo>
                  <a:pt x="350168" y="88379"/>
                </a:lnTo>
                <a:lnTo>
                  <a:pt x="0" y="0"/>
                </a:lnTo>
                <a:close/>
              </a:path>
              <a:path w="2396490" h="435610">
                <a:moveTo>
                  <a:pt x="2326566" y="19058"/>
                </a:moveTo>
                <a:lnTo>
                  <a:pt x="419489" y="19058"/>
                </a:lnTo>
                <a:lnTo>
                  <a:pt x="392489" y="24500"/>
                </a:lnTo>
                <a:lnTo>
                  <a:pt x="370456" y="39346"/>
                </a:lnTo>
                <a:lnTo>
                  <a:pt x="355610" y="61379"/>
                </a:lnTo>
                <a:lnTo>
                  <a:pt x="350168" y="88379"/>
                </a:lnTo>
                <a:lnTo>
                  <a:pt x="2395888" y="88379"/>
                </a:lnTo>
                <a:lnTo>
                  <a:pt x="2390446" y="61379"/>
                </a:lnTo>
                <a:lnTo>
                  <a:pt x="2375599" y="39346"/>
                </a:lnTo>
                <a:lnTo>
                  <a:pt x="2353567" y="24500"/>
                </a:lnTo>
                <a:lnTo>
                  <a:pt x="2326566" y="19058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14" name="object 14"/>
          <p:cNvSpPr txBox="1"/>
          <p:nvPr/>
        </p:nvSpPr>
        <p:spPr>
          <a:xfrm>
            <a:off x="3762692" y="3491216"/>
            <a:ext cx="753528" cy="121249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>
              <a:spcBef>
                <a:spcPts val="45"/>
              </a:spcBef>
            </a:pPr>
            <a:r>
              <a:rPr sz="750" b="1" spc="-57" dirty="0">
                <a:solidFill>
                  <a:srgbClr val="FFFFFF"/>
                </a:solidFill>
              </a:rPr>
              <a:t>Grammar</a:t>
            </a:r>
            <a:r>
              <a:rPr sz="750" b="1" spc="-75" dirty="0">
                <a:solidFill>
                  <a:srgbClr val="FFFFFF"/>
                </a:solidFill>
              </a:rPr>
              <a:t> </a:t>
            </a:r>
            <a:r>
              <a:rPr sz="750" b="1" spc="-68" dirty="0">
                <a:solidFill>
                  <a:srgbClr val="FFFFFF"/>
                </a:solidFill>
              </a:rPr>
              <a:t>checking</a:t>
            </a:r>
            <a:endParaRPr sz="750"/>
          </a:p>
        </p:txBody>
      </p:sp>
      <p:sp>
        <p:nvSpPr>
          <p:cNvPr id="15" name="object 15"/>
          <p:cNvSpPr/>
          <p:nvPr/>
        </p:nvSpPr>
        <p:spPr>
          <a:xfrm>
            <a:off x="3678976" y="4009660"/>
            <a:ext cx="928745" cy="738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16" name="object 16"/>
          <p:cNvSpPr/>
          <p:nvPr/>
        </p:nvSpPr>
        <p:spPr>
          <a:xfrm>
            <a:off x="3671831" y="4002516"/>
            <a:ext cx="943282" cy="753528"/>
          </a:xfrm>
          <a:custGeom>
            <a:avLst/>
            <a:gdLst/>
            <a:ahLst/>
            <a:cxnLst/>
            <a:rect l="l" t="t" r="r" b="b"/>
            <a:pathLst>
              <a:path w="2073909" h="1656715">
                <a:moveTo>
                  <a:pt x="0" y="1656178"/>
                </a:moveTo>
                <a:lnTo>
                  <a:pt x="2073364" y="1656178"/>
                </a:lnTo>
                <a:lnTo>
                  <a:pt x="2073364" y="0"/>
                </a:lnTo>
                <a:lnTo>
                  <a:pt x="0" y="0"/>
                </a:lnTo>
                <a:lnTo>
                  <a:pt x="0" y="1656178"/>
                </a:lnTo>
                <a:close/>
              </a:path>
            </a:pathLst>
          </a:custGeom>
          <a:ln w="3141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17" name="object 17"/>
          <p:cNvSpPr txBox="1"/>
          <p:nvPr/>
        </p:nvSpPr>
        <p:spPr>
          <a:xfrm>
            <a:off x="4768023" y="800100"/>
            <a:ext cx="4189922" cy="1493641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220064" indent="-214288">
              <a:spcBef>
                <a:spcPts val="43"/>
              </a:spcBef>
              <a:buFont typeface="Arial"/>
              <a:buChar char="•"/>
              <a:tabLst>
                <a:tab pos="219775" algn="l"/>
                <a:tab pos="220353" algn="l"/>
              </a:tabLst>
            </a:pPr>
            <a:r>
              <a:rPr sz="1501" b="1" spc="-86" dirty="0">
                <a:solidFill>
                  <a:srgbClr val="FF0000"/>
                </a:solidFill>
              </a:rPr>
              <a:t>Similarity </a:t>
            </a:r>
            <a:r>
              <a:rPr sz="1501" b="1" spc="-104" dirty="0">
                <a:solidFill>
                  <a:srgbClr val="FF0000"/>
                </a:solidFill>
              </a:rPr>
              <a:t>index</a:t>
            </a:r>
            <a:r>
              <a:rPr sz="1501" b="1" spc="-93" dirty="0">
                <a:solidFill>
                  <a:srgbClr val="FF0000"/>
                </a:solidFill>
              </a:rPr>
              <a:t> </a:t>
            </a:r>
            <a:r>
              <a:rPr sz="1501" b="1" spc="-102" dirty="0">
                <a:solidFill>
                  <a:srgbClr val="FF0000"/>
                </a:solidFill>
              </a:rPr>
              <a:t>(%)</a:t>
            </a:r>
            <a:endParaRPr sz="1501" dirty="0"/>
          </a:p>
          <a:p>
            <a:pPr marL="220064" marR="53428"/>
            <a:r>
              <a:rPr sz="1501" spc="-18" dirty="0"/>
              <a:t>: </a:t>
            </a:r>
            <a:r>
              <a:rPr sz="1501" spc="-111" dirty="0"/>
              <a:t>The </a:t>
            </a:r>
            <a:r>
              <a:rPr sz="1501" spc="-70" dirty="0"/>
              <a:t>percentage </a:t>
            </a:r>
            <a:r>
              <a:rPr sz="1501" spc="-5" dirty="0"/>
              <a:t>of </a:t>
            </a:r>
            <a:r>
              <a:rPr sz="1501" spc="-18" dirty="0"/>
              <a:t>the text </a:t>
            </a:r>
            <a:r>
              <a:rPr sz="1501" spc="-20" dirty="0"/>
              <a:t>in </a:t>
            </a:r>
            <a:r>
              <a:rPr sz="1501" spc="-43" dirty="0"/>
              <a:t>your </a:t>
            </a:r>
            <a:r>
              <a:rPr sz="1501" spc="-59" dirty="0"/>
              <a:t>paper  </a:t>
            </a:r>
            <a:r>
              <a:rPr sz="1501" spc="-2" dirty="0"/>
              <a:t>that</a:t>
            </a:r>
            <a:r>
              <a:rPr sz="1501" spc="-86" dirty="0"/>
              <a:t> </a:t>
            </a:r>
            <a:r>
              <a:rPr sz="1501" spc="-61" dirty="0"/>
              <a:t>matched</a:t>
            </a:r>
            <a:r>
              <a:rPr sz="1501" spc="-80" dirty="0"/>
              <a:t> </a:t>
            </a:r>
            <a:r>
              <a:rPr sz="1501" spc="-91" dirty="0"/>
              <a:t>sources</a:t>
            </a:r>
            <a:r>
              <a:rPr sz="1501" spc="-80" dirty="0"/>
              <a:t> </a:t>
            </a:r>
            <a:r>
              <a:rPr sz="1501" spc="-20" dirty="0"/>
              <a:t>in</a:t>
            </a:r>
            <a:r>
              <a:rPr sz="1501" spc="-77" dirty="0"/>
              <a:t> </a:t>
            </a:r>
            <a:r>
              <a:rPr sz="1501" dirty="0"/>
              <a:t>turn</a:t>
            </a:r>
            <a:r>
              <a:rPr sz="1501" spc="-80" dirty="0"/>
              <a:t> </a:t>
            </a:r>
            <a:r>
              <a:rPr sz="1501" spc="41" dirty="0"/>
              <a:t>it</a:t>
            </a:r>
            <a:r>
              <a:rPr sz="1501" spc="-80" dirty="0"/>
              <a:t> </a:t>
            </a:r>
            <a:r>
              <a:rPr sz="1501" spc="-20" dirty="0"/>
              <a:t>in</a:t>
            </a:r>
            <a:r>
              <a:rPr sz="1501" spc="-77" dirty="0"/>
              <a:t> </a:t>
            </a:r>
            <a:r>
              <a:rPr sz="1501" spc="-80" dirty="0"/>
              <a:t>database.</a:t>
            </a:r>
            <a:endParaRPr sz="1501" dirty="0"/>
          </a:p>
          <a:p>
            <a:pPr marL="220064" indent="-214288">
              <a:spcBef>
                <a:spcPts val="750"/>
              </a:spcBef>
              <a:buFont typeface="Arial"/>
              <a:buChar char="•"/>
              <a:tabLst>
                <a:tab pos="219775" algn="l"/>
                <a:tab pos="220353" algn="l"/>
              </a:tabLst>
            </a:pPr>
            <a:r>
              <a:rPr sz="1501" b="1" spc="-123" dirty="0">
                <a:solidFill>
                  <a:srgbClr val="FF0000"/>
                </a:solidFill>
              </a:rPr>
              <a:t>Result </a:t>
            </a:r>
            <a:r>
              <a:rPr sz="1501" b="1" spc="-91" dirty="0">
                <a:solidFill>
                  <a:srgbClr val="FF0000"/>
                </a:solidFill>
              </a:rPr>
              <a:t>paper: </a:t>
            </a:r>
            <a:r>
              <a:rPr sz="1501" b="1" spc="-100" dirty="0">
                <a:solidFill>
                  <a:srgbClr val="FF0000"/>
                </a:solidFill>
              </a:rPr>
              <a:t>Download </a:t>
            </a:r>
            <a:r>
              <a:rPr sz="1501" b="1" spc="-146" dirty="0">
                <a:solidFill>
                  <a:srgbClr val="FF0000"/>
                </a:solidFill>
              </a:rPr>
              <a:t>→ </a:t>
            </a:r>
            <a:r>
              <a:rPr sz="1501" b="1" spc="-104" dirty="0">
                <a:solidFill>
                  <a:srgbClr val="FF0000"/>
                </a:solidFill>
              </a:rPr>
              <a:t>Current</a:t>
            </a:r>
            <a:r>
              <a:rPr sz="1501" b="1" spc="64" dirty="0">
                <a:solidFill>
                  <a:srgbClr val="FF0000"/>
                </a:solidFill>
              </a:rPr>
              <a:t> </a:t>
            </a:r>
            <a:r>
              <a:rPr sz="1501" b="1" spc="-77" dirty="0">
                <a:solidFill>
                  <a:srgbClr val="FF0000"/>
                </a:solidFill>
              </a:rPr>
              <a:t>View</a:t>
            </a:r>
            <a:endParaRPr sz="1501" dirty="0"/>
          </a:p>
          <a:p>
            <a:pPr marL="220064">
              <a:lnSpc>
                <a:spcPts val="1794"/>
              </a:lnSpc>
              <a:spcBef>
                <a:spcPts val="11"/>
              </a:spcBef>
            </a:pPr>
            <a:r>
              <a:rPr sz="1501" spc="-302" dirty="0">
                <a:latin typeface="Arial Unicode MS"/>
                <a:cs typeface="Arial Unicode MS"/>
              </a:rPr>
              <a:t>※   </a:t>
            </a:r>
            <a:r>
              <a:rPr sz="1501" spc="-109" dirty="0"/>
              <a:t>The </a:t>
            </a:r>
            <a:r>
              <a:rPr sz="1501" spc="-34" dirty="0"/>
              <a:t>result </a:t>
            </a:r>
            <a:r>
              <a:rPr sz="1501" spc="-114" dirty="0"/>
              <a:t>pages </a:t>
            </a:r>
            <a:r>
              <a:rPr sz="1501" spc="-70" dirty="0"/>
              <a:t>are </a:t>
            </a:r>
            <a:r>
              <a:rPr sz="1501" spc="-48" dirty="0"/>
              <a:t>on </a:t>
            </a:r>
            <a:r>
              <a:rPr sz="1501" spc="-18" dirty="0"/>
              <a:t>the </a:t>
            </a:r>
            <a:r>
              <a:rPr sz="1501" spc="-55" dirty="0"/>
              <a:t>last section</a:t>
            </a:r>
            <a:r>
              <a:rPr sz="1501" spc="-196" dirty="0"/>
              <a:t> </a:t>
            </a:r>
            <a:r>
              <a:rPr sz="1501" spc="-5" dirty="0"/>
              <a:t>of</a:t>
            </a:r>
            <a:endParaRPr sz="1501" dirty="0"/>
          </a:p>
          <a:p>
            <a:pPr marL="220064">
              <a:lnSpc>
                <a:spcPts val="1794"/>
              </a:lnSpc>
            </a:pPr>
            <a:r>
              <a:rPr sz="1501" spc="-18" dirty="0"/>
              <a:t>the </a:t>
            </a:r>
            <a:r>
              <a:rPr sz="1501" spc="-52" dirty="0"/>
              <a:t>downloaded </a:t>
            </a:r>
            <a:r>
              <a:rPr sz="1501" spc="-207" dirty="0"/>
              <a:t>PDF</a:t>
            </a:r>
            <a:r>
              <a:rPr sz="1501" spc="-189" dirty="0"/>
              <a:t> </a:t>
            </a:r>
            <a:r>
              <a:rPr sz="1501" spc="-16" dirty="0"/>
              <a:t>file.</a:t>
            </a:r>
            <a:endParaRPr sz="1501" dirty="0"/>
          </a:p>
        </p:txBody>
      </p:sp>
      <p:sp>
        <p:nvSpPr>
          <p:cNvPr id="18" name="object 18"/>
          <p:cNvSpPr/>
          <p:nvPr/>
        </p:nvSpPr>
        <p:spPr>
          <a:xfrm>
            <a:off x="3264040" y="3598155"/>
            <a:ext cx="243185" cy="162027"/>
          </a:xfrm>
          <a:custGeom>
            <a:avLst/>
            <a:gdLst/>
            <a:ahLst/>
            <a:cxnLst/>
            <a:rect l="l" t="t" r="r" b="b"/>
            <a:pathLst>
              <a:path w="534670" h="356235">
                <a:moveTo>
                  <a:pt x="0" y="59268"/>
                </a:moveTo>
                <a:lnTo>
                  <a:pt x="4651" y="36180"/>
                </a:lnTo>
                <a:lnTo>
                  <a:pt x="17343" y="17343"/>
                </a:lnTo>
                <a:lnTo>
                  <a:pt x="36180" y="4651"/>
                </a:lnTo>
                <a:lnTo>
                  <a:pt x="59268" y="0"/>
                </a:lnTo>
                <a:lnTo>
                  <a:pt x="474779" y="0"/>
                </a:lnTo>
                <a:lnTo>
                  <a:pt x="497867" y="4651"/>
                </a:lnTo>
                <a:lnTo>
                  <a:pt x="516705" y="17343"/>
                </a:lnTo>
                <a:lnTo>
                  <a:pt x="529396" y="36180"/>
                </a:lnTo>
                <a:lnTo>
                  <a:pt x="534048" y="59268"/>
                </a:lnTo>
                <a:lnTo>
                  <a:pt x="534048" y="296344"/>
                </a:lnTo>
                <a:lnTo>
                  <a:pt x="529396" y="319432"/>
                </a:lnTo>
                <a:lnTo>
                  <a:pt x="516705" y="338270"/>
                </a:lnTo>
                <a:lnTo>
                  <a:pt x="497867" y="350961"/>
                </a:lnTo>
                <a:lnTo>
                  <a:pt x="474779" y="355613"/>
                </a:lnTo>
                <a:lnTo>
                  <a:pt x="59268" y="355613"/>
                </a:lnTo>
                <a:lnTo>
                  <a:pt x="36180" y="350961"/>
                </a:lnTo>
                <a:lnTo>
                  <a:pt x="17343" y="338270"/>
                </a:lnTo>
                <a:lnTo>
                  <a:pt x="4651" y="319432"/>
                </a:lnTo>
                <a:lnTo>
                  <a:pt x="0" y="296344"/>
                </a:lnTo>
                <a:lnTo>
                  <a:pt x="0" y="59268"/>
                </a:lnTo>
                <a:close/>
              </a:path>
            </a:pathLst>
          </a:custGeom>
          <a:ln w="62829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19" name="object 19"/>
          <p:cNvSpPr/>
          <p:nvPr/>
        </p:nvSpPr>
        <p:spPr>
          <a:xfrm>
            <a:off x="3515135" y="3716939"/>
            <a:ext cx="1090002" cy="198129"/>
          </a:xfrm>
          <a:custGeom>
            <a:avLst/>
            <a:gdLst/>
            <a:ahLst/>
            <a:cxnLst/>
            <a:rect l="l" t="t" r="r" b="b"/>
            <a:pathLst>
              <a:path w="2396490" h="435609">
                <a:moveTo>
                  <a:pt x="0" y="0"/>
                </a:moveTo>
                <a:lnTo>
                  <a:pt x="350168" y="192362"/>
                </a:lnTo>
                <a:lnTo>
                  <a:pt x="350168" y="365666"/>
                </a:lnTo>
                <a:lnTo>
                  <a:pt x="355610" y="392666"/>
                </a:lnTo>
                <a:lnTo>
                  <a:pt x="370456" y="414699"/>
                </a:lnTo>
                <a:lnTo>
                  <a:pt x="392489" y="429545"/>
                </a:lnTo>
                <a:lnTo>
                  <a:pt x="419489" y="434987"/>
                </a:lnTo>
                <a:lnTo>
                  <a:pt x="2326566" y="434987"/>
                </a:lnTo>
                <a:lnTo>
                  <a:pt x="2353567" y="429545"/>
                </a:lnTo>
                <a:lnTo>
                  <a:pt x="2375599" y="414699"/>
                </a:lnTo>
                <a:lnTo>
                  <a:pt x="2390446" y="392666"/>
                </a:lnTo>
                <a:lnTo>
                  <a:pt x="2395888" y="365666"/>
                </a:lnTo>
                <a:lnTo>
                  <a:pt x="2395888" y="88379"/>
                </a:lnTo>
                <a:lnTo>
                  <a:pt x="350168" y="88379"/>
                </a:lnTo>
                <a:lnTo>
                  <a:pt x="0" y="0"/>
                </a:lnTo>
                <a:close/>
              </a:path>
              <a:path w="2396490" h="435609">
                <a:moveTo>
                  <a:pt x="2326566" y="19058"/>
                </a:moveTo>
                <a:lnTo>
                  <a:pt x="419489" y="19058"/>
                </a:lnTo>
                <a:lnTo>
                  <a:pt x="392489" y="24500"/>
                </a:lnTo>
                <a:lnTo>
                  <a:pt x="370456" y="39346"/>
                </a:lnTo>
                <a:lnTo>
                  <a:pt x="355610" y="61379"/>
                </a:lnTo>
                <a:lnTo>
                  <a:pt x="350168" y="88379"/>
                </a:lnTo>
                <a:lnTo>
                  <a:pt x="2395888" y="88379"/>
                </a:lnTo>
                <a:lnTo>
                  <a:pt x="2390446" y="61379"/>
                </a:lnTo>
                <a:lnTo>
                  <a:pt x="2375599" y="39346"/>
                </a:lnTo>
                <a:lnTo>
                  <a:pt x="2353567" y="24500"/>
                </a:lnTo>
                <a:lnTo>
                  <a:pt x="2326566" y="1905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20" name="object 20"/>
          <p:cNvSpPr txBox="1"/>
          <p:nvPr/>
        </p:nvSpPr>
        <p:spPr>
          <a:xfrm>
            <a:off x="3787268" y="3750913"/>
            <a:ext cx="703851" cy="121540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>
              <a:spcBef>
                <a:spcPts val="48"/>
              </a:spcBef>
            </a:pPr>
            <a:r>
              <a:rPr sz="750" b="1" spc="-50" dirty="0">
                <a:solidFill>
                  <a:srgbClr val="FFFFFF"/>
                </a:solidFill>
              </a:rPr>
              <a:t>Download</a:t>
            </a:r>
            <a:r>
              <a:rPr sz="750" b="1" spc="-73" dirty="0">
                <a:solidFill>
                  <a:srgbClr val="FFFFFF"/>
                </a:solidFill>
              </a:rPr>
              <a:t> </a:t>
            </a:r>
            <a:r>
              <a:rPr sz="750" b="1" spc="-57" dirty="0">
                <a:solidFill>
                  <a:srgbClr val="FFFFFF"/>
                </a:solidFill>
              </a:rPr>
              <a:t>results</a:t>
            </a:r>
            <a:endParaRPr sz="750"/>
          </a:p>
        </p:txBody>
      </p:sp>
      <p:sp>
        <p:nvSpPr>
          <p:cNvPr id="21" name="object 21"/>
          <p:cNvSpPr/>
          <p:nvPr/>
        </p:nvSpPr>
        <p:spPr>
          <a:xfrm>
            <a:off x="3697265" y="4188551"/>
            <a:ext cx="514964" cy="162027"/>
          </a:xfrm>
          <a:custGeom>
            <a:avLst/>
            <a:gdLst/>
            <a:ahLst/>
            <a:cxnLst/>
            <a:rect l="l" t="t" r="r" b="b"/>
            <a:pathLst>
              <a:path w="1132204" h="356234">
                <a:moveTo>
                  <a:pt x="0" y="59268"/>
                </a:moveTo>
                <a:lnTo>
                  <a:pt x="4651" y="36180"/>
                </a:lnTo>
                <a:lnTo>
                  <a:pt x="17343" y="17343"/>
                </a:lnTo>
                <a:lnTo>
                  <a:pt x="36180" y="4651"/>
                </a:lnTo>
                <a:lnTo>
                  <a:pt x="59268" y="0"/>
                </a:lnTo>
                <a:lnTo>
                  <a:pt x="1072914" y="0"/>
                </a:lnTo>
                <a:lnTo>
                  <a:pt x="1096002" y="4651"/>
                </a:lnTo>
                <a:lnTo>
                  <a:pt x="1114839" y="17343"/>
                </a:lnTo>
                <a:lnTo>
                  <a:pt x="1127531" y="36180"/>
                </a:lnTo>
                <a:lnTo>
                  <a:pt x="1132182" y="59268"/>
                </a:lnTo>
                <a:lnTo>
                  <a:pt x="1132182" y="296344"/>
                </a:lnTo>
                <a:lnTo>
                  <a:pt x="1127531" y="319432"/>
                </a:lnTo>
                <a:lnTo>
                  <a:pt x="1114839" y="338270"/>
                </a:lnTo>
                <a:lnTo>
                  <a:pt x="1096002" y="350961"/>
                </a:lnTo>
                <a:lnTo>
                  <a:pt x="1072914" y="355613"/>
                </a:lnTo>
                <a:lnTo>
                  <a:pt x="59268" y="355613"/>
                </a:lnTo>
                <a:lnTo>
                  <a:pt x="36180" y="350961"/>
                </a:lnTo>
                <a:lnTo>
                  <a:pt x="17343" y="338270"/>
                </a:lnTo>
                <a:lnTo>
                  <a:pt x="4651" y="319432"/>
                </a:lnTo>
                <a:lnTo>
                  <a:pt x="0" y="296344"/>
                </a:lnTo>
                <a:lnTo>
                  <a:pt x="0" y="59268"/>
                </a:lnTo>
                <a:close/>
              </a:path>
            </a:pathLst>
          </a:custGeom>
          <a:ln w="62829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22" name="object 22"/>
          <p:cNvSpPr/>
          <p:nvPr/>
        </p:nvSpPr>
        <p:spPr>
          <a:xfrm>
            <a:off x="5011796" y="3695105"/>
            <a:ext cx="3698116" cy="18334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23" name="object 23"/>
          <p:cNvSpPr/>
          <p:nvPr/>
        </p:nvSpPr>
        <p:spPr>
          <a:xfrm>
            <a:off x="5521534" y="5033018"/>
            <a:ext cx="2530266" cy="9486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24" name="object 24"/>
          <p:cNvSpPr/>
          <p:nvPr/>
        </p:nvSpPr>
        <p:spPr>
          <a:xfrm>
            <a:off x="5023228" y="3725607"/>
            <a:ext cx="3686684" cy="2941893"/>
          </a:xfrm>
          <a:custGeom>
            <a:avLst/>
            <a:gdLst/>
            <a:ahLst/>
            <a:cxnLst/>
            <a:rect l="l" t="t" r="r" b="b"/>
            <a:pathLst>
              <a:path w="5285740" h="3677284">
                <a:moveTo>
                  <a:pt x="0" y="3676767"/>
                </a:moveTo>
                <a:lnTo>
                  <a:pt x="5285195" y="3676767"/>
                </a:lnTo>
                <a:lnTo>
                  <a:pt x="5285195" y="0"/>
                </a:lnTo>
                <a:lnTo>
                  <a:pt x="0" y="0"/>
                </a:lnTo>
                <a:lnTo>
                  <a:pt x="0" y="3676767"/>
                </a:lnTo>
                <a:close/>
              </a:path>
            </a:pathLst>
          </a:custGeom>
          <a:ln w="1005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26" name="object 26"/>
          <p:cNvSpPr/>
          <p:nvPr/>
        </p:nvSpPr>
        <p:spPr>
          <a:xfrm>
            <a:off x="3674403" y="2272287"/>
            <a:ext cx="1056499" cy="419654"/>
          </a:xfrm>
          <a:custGeom>
            <a:avLst/>
            <a:gdLst/>
            <a:ahLst/>
            <a:cxnLst/>
            <a:rect l="l" t="t" r="r" b="b"/>
            <a:pathLst>
              <a:path w="2322829" h="922654">
                <a:moveTo>
                  <a:pt x="0" y="155607"/>
                </a:moveTo>
                <a:lnTo>
                  <a:pt x="7810" y="107133"/>
                </a:lnTo>
                <a:lnTo>
                  <a:pt x="29564" y="65047"/>
                </a:lnTo>
                <a:lnTo>
                  <a:pt x="62743" y="31868"/>
                </a:lnTo>
                <a:lnTo>
                  <a:pt x="104829" y="10114"/>
                </a:lnTo>
                <a:lnTo>
                  <a:pt x="153303" y="2303"/>
                </a:lnTo>
                <a:lnTo>
                  <a:pt x="949978" y="2303"/>
                </a:lnTo>
                <a:lnTo>
                  <a:pt x="1357111" y="2303"/>
                </a:lnTo>
                <a:lnTo>
                  <a:pt x="1475230" y="2303"/>
                </a:lnTo>
                <a:lnTo>
                  <a:pt x="1523704" y="10114"/>
                </a:lnTo>
                <a:lnTo>
                  <a:pt x="1565790" y="31868"/>
                </a:lnTo>
                <a:lnTo>
                  <a:pt x="1598968" y="65047"/>
                </a:lnTo>
                <a:lnTo>
                  <a:pt x="1620722" y="107133"/>
                </a:lnTo>
                <a:lnTo>
                  <a:pt x="1628533" y="155607"/>
                </a:lnTo>
                <a:lnTo>
                  <a:pt x="2322273" y="0"/>
                </a:lnTo>
                <a:lnTo>
                  <a:pt x="1628533" y="385562"/>
                </a:lnTo>
                <a:lnTo>
                  <a:pt x="1628533" y="768820"/>
                </a:lnTo>
                <a:lnTo>
                  <a:pt x="1620722" y="817294"/>
                </a:lnTo>
                <a:lnTo>
                  <a:pt x="1598968" y="859380"/>
                </a:lnTo>
                <a:lnTo>
                  <a:pt x="1565790" y="892558"/>
                </a:lnTo>
                <a:lnTo>
                  <a:pt x="1523704" y="914312"/>
                </a:lnTo>
                <a:lnTo>
                  <a:pt x="1475230" y="922123"/>
                </a:lnTo>
                <a:lnTo>
                  <a:pt x="1357111" y="922123"/>
                </a:lnTo>
                <a:lnTo>
                  <a:pt x="949978" y="922123"/>
                </a:lnTo>
                <a:lnTo>
                  <a:pt x="153303" y="922123"/>
                </a:lnTo>
                <a:lnTo>
                  <a:pt x="104829" y="914312"/>
                </a:lnTo>
                <a:lnTo>
                  <a:pt x="62743" y="892558"/>
                </a:lnTo>
                <a:lnTo>
                  <a:pt x="29564" y="859380"/>
                </a:lnTo>
                <a:lnTo>
                  <a:pt x="7810" y="817294"/>
                </a:lnTo>
                <a:lnTo>
                  <a:pt x="0" y="768820"/>
                </a:lnTo>
                <a:lnTo>
                  <a:pt x="0" y="385562"/>
                </a:lnTo>
                <a:lnTo>
                  <a:pt x="0" y="155607"/>
                </a:lnTo>
                <a:close/>
              </a:path>
            </a:pathLst>
          </a:custGeom>
          <a:ln w="62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28" name="TextBox 27"/>
          <p:cNvSpPr txBox="1"/>
          <p:nvPr/>
        </p:nvSpPr>
        <p:spPr>
          <a:xfrm>
            <a:off x="3224391" y="3321763"/>
            <a:ext cx="391157" cy="1903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637" dirty="0"/>
          </a:p>
        </p:txBody>
      </p:sp>
      <p:sp>
        <p:nvSpPr>
          <p:cNvPr id="29" name="TextBox 28"/>
          <p:cNvSpPr txBox="1"/>
          <p:nvPr/>
        </p:nvSpPr>
        <p:spPr>
          <a:xfrm>
            <a:off x="3590111" y="3414030"/>
            <a:ext cx="1014561" cy="1903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637" dirty="0"/>
          </a:p>
        </p:txBody>
      </p:sp>
    </p:spTree>
    <p:extLst>
      <p:ext uri="{BB962C8B-B14F-4D97-AF65-F5344CB8AC3E}">
        <p14:creationId xmlns:p14="http://schemas.microsoft.com/office/powerpoint/2010/main" val="7108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" y="401019"/>
            <a:ext cx="9144000" cy="3945631"/>
          </a:xfrm>
          <a:prstGeom prst="rect">
            <a:avLst/>
          </a:prstGeom>
        </p:spPr>
      </p:pic>
      <p:sp>
        <p:nvSpPr>
          <p:cNvPr id="8" name="Shape 278"/>
          <p:cNvSpPr/>
          <p:nvPr/>
        </p:nvSpPr>
        <p:spPr>
          <a:xfrm>
            <a:off x="12" y="5437"/>
            <a:ext cx="9144000" cy="1062114"/>
          </a:xfrm>
          <a:prstGeom prst="rect">
            <a:avLst/>
          </a:prstGeom>
          <a:solidFill>
            <a:srgbClr val="3665A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400"/>
            <a:endParaRPr sz="1400" kern="0">
              <a:solidFill>
                <a:srgbClr val="3278E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" name="Shape 278"/>
          <p:cNvSpPr/>
          <p:nvPr/>
        </p:nvSpPr>
        <p:spPr>
          <a:xfrm>
            <a:off x="12" y="6376583"/>
            <a:ext cx="9144000" cy="492000"/>
          </a:xfrm>
          <a:prstGeom prst="rect">
            <a:avLst/>
          </a:prstGeom>
          <a:solidFill>
            <a:srgbClr val="3665A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400"/>
            <a:endParaRPr sz="1400" kern="0">
              <a:solidFill>
                <a:srgbClr val="3278E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" name="Shape 281"/>
          <p:cNvSpPr txBox="1"/>
          <p:nvPr/>
        </p:nvSpPr>
        <p:spPr>
          <a:xfrm>
            <a:off x="7077774" y="6605367"/>
            <a:ext cx="1723500" cy="23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600" kern="0" dirty="0">
                <a:solidFill>
                  <a:srgbClr val="9FC5E8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© </a:t>
            </a:r>
            <a:r>
              <a:rPr lang="en-US" sz="600" kern="0" dirty="0" smtClean="0">
                <a:solidFill>
                  <a:srgbClr val="9FC5E8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2016 </a:t>
            </a:r>
            <a:r>
              <a:rPr lang="en-US" sz="600" kern="0" dirty="0" err="1">
                <a:solidFill>
                  <a:srgbClr val="9FC5E8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Turnitin</a:t>
            </a:r>
            <a:r>
              <a:rPr lang="en-US" sz="600" kern="0" dirty="0">
                <a:solidFill>
                  <a:srgbClr val="9FC5E8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 LLC. Company confidential.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70390" y="302396"/>
            <a:ext cx="8302265" cy="57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lnSpc>
                <a:spcPts val="4000"/>
              </a:lnSpc>
              <a:buClr>
                <a:schemeClr val="accent1"/>
              </a:buCl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Originality Check (for the whole class)</a:t>
            </a:r>
            <a:endParaRPr lang="en-US" sz="28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0" algn="ctr" eaLnBrk="0" hangingPunct="0">
              <a:lnSpc>
                <a:spcPts val="4000"/>
              </a:lnSpc>
              <a:buClr>
                <a:schemeClr val="accent1"/>
              </a:buClr>
              <a:defRPr/>
            </a:pPr>
            <a:r>
              <a:rPr lang="en-US" sz="3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endParaRPr lang="en-US" sz="36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Shape 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4746" y="6476450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726789" y="4204033"/>
            <a:ext cx="4767545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914400" fontAlgn="base">
              <a:lnSpc>
                <a:spcPts val="3380"/>
              </a:lnSpc>
            </a:pPr>
            <a:r>
              <a:rPr lang="en-US" sz="1600" b="1" dirty="0">
                <a:solidFill>
                  <a:srgbClr val="00B0F0"/>
                </a:solidFill>
                <a:latin typeface="Helvetica Neue" charset="0"/>
                <a:ea typeface="Helvetica Neue" charset="0"/>
                <a:cs typeface="Helvetica Neue" charset="0"/>
              </a:rPr>
              <a:t>Blue: </a:t>
            </a:r>
            <a:r>
              <a:rPr lang="en-US" sz="1600" dirty="0">
                <a:solidFill>
                  <a:srgbClr val="3665AF"/>
                </a:solidFill>
                <a:latin typeface="Helvetica Neue" charset="0"/>
                <a:ea typeface="Helvetica Neue" charset="0"/>
                <a:cs typeface="Helvetica Neue" charset="0"/>
              </a:rPr>
              <a:t>No matching text</a:t>
            </a:r>
          </a:p>
          <a:p>
            <a:pPr marL="285750" lvl="0" indent="-285750" defTabSz="914400" fontAlgn="base">
              <a:lnSpc>
                <a:spcPts val="3380"/>
              </a:lnSpc>
            </a:pPr>
            <a:r>
              <a:rPr lang="en-US" sz="1600" b="1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Green:</a:t>
            </a:r>
            <a:r>
              <a:rPr lang="en-US" sz="1600" dirty="0">
                <a:solidFill>
                  <a:srgbClr val="3665AF"/>
                </a:solidFill>
                <a:latin typeface="Helvetica Neue" charset="0"/>
                <a:ea typeface="Helvetica Neue" charset="0"/>
                <a:cs typeface="Helvetica Neue" charset="0"/>
              </a:rPr>
              <a:t> One word to 24% matching text</a:t>
            </a:r>
          </a:p>
          <a:p>
            <a:pPr marL="285750" lvl="0" indent="-285750" defTabSz="914400" fontAlgn="base">
              <a:lnSpc>
                <a:spcPts val="3380"/>
              </a:lnSpc>
            </a:pPr>
            <a:r>
              <a:rPr lang="en-US" sz="1600" b="1" dirty="0">
                <a:solidFill>
                  <a:srgbClr val="FFE000"/>
                </a:solidFill>
                <a:latin typeface="Helvetica Neue" charset="0"/>
                <a:ea typeface="Helvetica Neue" charset="0"/>
                <a:cs typeface="Helvetica Neue" charset="0"/>
              </a:rPr>
              <a:t>Yellow:</a:t>
            </a:r>
            <a:r>
              <a:rPr lang="en-US" sz="1600" dirty="0">
                <a:solidFill>
                  <a:srgbClr val="3665AF"/>
                </a:solidFill>
                <a:latin typeface="Helvetica Neue" charset="0"/>
                <a:ea typeface="Helvetica Neue" charset="0"/>
                <a:cs typeface="Helvetica Neue" charset="0"/>
              </a:rPr>
              <a:t> 25-49% matching text</a:t>
            </a:r>
          </a:p>
          <a:p>
            <a:pPr marL="285750" lvl="0" indent="-285750" defTabSz="914400" fontAlgn="base">
              <a:lnSpc>
                <a:spcPts val="3380"/>
              </a:lnSpc>
            </a:pPr>
            <a:r>
              <a:rPr lang="en-US" sz="1600" b="1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Orange:</a:t>
            </a:r>
            <a:r>
              <a:rPr lang="en-US" sz="1600" dirty="0">
                <a:solidFill>
                  <a:srgbClr val="3665AF"/>
                </a:solidFill>
                <a:latin typeface="Helvetica Neue" charset="0"/>
                <a:ea typeface="Helvetica Neue" charset="0"/>
                <a:cs typeface="Helvetica Neue" charset="0"/>
              </a:rPr>
              <a:t> 50-74% matching text</a:t>
            </a:r>
          </a:p>
          <a:p>
            <a:pPr marL="285750" lvl="0" indent="-285750" defTabSz="914400" fontAlgn="base">
              <a:lnSpc>
                <a:spcPts val="3380"/>
              </a:lnSpc>
            </a:pPr>
            <a:r>
              <a:rPr lang="en-US" sz="16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Red:</a:t>
            </a:r>
            <a:r>
              <a:rPr lang="en-US" sz="1600" dirty="0">
                <a:solidFill>
                  <a:srgbClr val="3665AF"/>
                </a:solidFill>
                <a:latin typeface="Helvetica Neue" charset="0"/>
                <a:ea typeface="Helvetica Neue" charset="0"/>
                <a:cs typeface="Helvetica Neue" charset="0"/>
              </a:rPr>
              <a:t> 75-100% matching text</a:t>
            </a:r>
          </a:p>
        </p:txBody>
      </p:sp>
    </p:spTree>
    <p:extLst>
      <p:ext uri="{BB962C8B-B14F-4D97-AF65-F5344CB8AC3E}">
        <p14:creationId xmlns:p14="http://schemas.microsoft.com/office/powerpoint/2010/main" val="8149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BCB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/>
        </p:nvSpPr>
        <p:spPr>
          <a:xfrm>
            <a:off x="0" y="427049"/>
            <a:ext cx="9144000" cy="90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Questions?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Contact</a:t>
            </a:r>
            <a:r>
              <a:rPr lang="en-US" sz="54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2800" dirty="0" err="1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Koreasales@turnitin.com</a:t>
            </a:r>
            <a:r>
              <a:rPr lang="en-US" sz="54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-US" sz="5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5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71325" y="6451600"/>
            <a:ext cx="2133600" cy="3651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429188"/>
            <a:ext cx="6648450" cy="37500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9400" y="2429187"/>
            <a:ext cx="5245100" cy="455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Turnitin.com</a:t>
            </a:r>
            <a:r>
              <a:rPr lang="en-US" dirty="0" smtClean="0"/>
              <a:t>/</a:t>
            </a:r>
            <a:r>
              <a:rPr lang="en-US" dirty="0" err="1" smtClean="0"/>
              <a:t>ko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65300" y="4470400"/>
            <a:ext cx="3708400" cy="4191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-33600" y="625994"/>
            <a:ext cx="9177600" cy="31840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ko-KR" altLang="en-US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신속한 계정 등록을 위해 </a:t>
            </a:r>
            <a:endParaRPr lang="en-US" altLang="ko-KR" sz="4800" b="1" dirty="0" smtClean="0">
              <a:solidFill>
                <a:schemeClr val="bg2">
                  <a:lumMod val="60000"/>
                  <a:lumOff val="4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ko-KR" altLang="en-US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이메일로 </a:t>
            </a:r>
            <a:r>
              <a:rPr lang="en-US" altLang="ko-KR" sz="48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Turnitin</a:t>
            </a:r>
            <a:r>
              <a:rPr lang="en-US" altLang="ko-KR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ko-KR" altLang="en-US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계정 신청</a:t>
            </a:r>
            <a:endParaRPr lang="en-US" altLang="ko-KR" sz="4800" b="1" dirty="0" smtClean="0">
              <a:solidFill>
                <a:schemeClr val="bg2">
                  <a:lumMod val="60000"/>
                  <a:lumOff val="4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 altLang="ko-KR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ko-KR" altLang="en-US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이름</a:t>
            </a:r>
            <a:r>
              <a:rPr lang="en-US" altLang="ko-KR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ko-KR" altLang="en-US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소속</a:t>
            </a:r>
            <a:r>
              <a:rPr lang="en-US" altLang="ko-KR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ko-KR" altLang="en-US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이메일 주소</a:t>
            </a:r>
            <a:r>
              <a:rPr lang="en-US" altLang="ko-KR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lang="en-US" altLang="ko-KR" sz="4800" b="1" dirty="0">
              <a:solidFill>
                <a:schemeClr val="bg2">
                  <a:lumMod val="60000"/>
                  <a:lumOff val="4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71325" y="6451600"/>
            <a:ext cx="2133600" cy="3651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5600" y="4114800"/>
            <a:ext cx="900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494949"/>
                </a:solidFill>
                <a:latin typeface="Gulim" charset="-127"/>
              </a:rPr>
              <a:t>담당자</a:t>
            </a:r>
            <a:r>
              <a:rPr lang="en-US" altLang="ko-KR" sz="3200" dirty="0" smtClean="0">
                <a:solidFill>
                  <a:srgbClr val="494949"/>
                </a:solidFill>
                <a:latin typeface="Gulim" charset="-127"/>
              </a:rPr>
              <a:t>:</a:t>
            </a:r>
            <a:r>
              <a:rPr lang="ko-KR" altLang="en-US" sz="3200" dirty="0" smtClean="0">
                <a:solidFill>
                  <a:srgbClr val="494949"/>
                </a:solidFill>
                <a:latin typeface="Gulim" charset="-127"/>
              </a:rPr>
              <a:t> </a:t>
            </a:r>
            <a:r>
              <a:rPr lang="en-US" sz="3200" dirty="0"/>
              <a:t>한혜영(</a:t>
            </a:r>
            <a:r>
              <a:rPr lang="en-US" sz="3200" dirty="0">
                <a:hlinkClick r:id="rId3"/>
              </a:rPr>
              <a:t>hyeyoung@eulji.ac.kr</a:t>
            </a:r>
            <a:r>
              <a:rPr lang="en-US" sz="3200" dirty="0"/>
              <a:t>) </a:t>
            </a:r>
            <a:endParaRPr lang="ko-KR" altLang="en-US" sz="3200" dirty="0">
              <a:solidFill>
                <a:srgbClr val="494949"/>
              </a:solidFill>
              <a:latin typeface="Gulim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BCB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212" y="1912547"/>
            <a:ext cx="7648575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71325" y="6451600"/>
            <a:ext cx="2133600" cy="3651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4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sldNum" sz="quarter" idx="12"/>
          </p:nvPr>
        </p:nvSpPr>
        <p:spPr>
          <a:xfrm>
            <a:off x="1196257" y="5696109"/>
            <a:ext cx="1600312" cy="273844"/>
          </a:xfrm>
          <a:prstGeom prst="rect">
            <a:avLst/>
          </a:prstGeom>
        </p:spPr>
        <p:txBody>
          <a:bodyPr wrap="square" lIns="68574" tIns="34278" rIns="68574" bIns="34278" anchor="ctr" anchorCtr="0">
            <a:noAutofit/>
          </a:bodyPr>
          <a:lstStyle/>
          <a:p>
            <a:pPr>
              <a:buClr>
                <a:srgbClr val="888888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888888"/>
                </a:buClr>
                <a:buSzPct val="25000"/>
              </a:pPr>
              <a:t>4</a:t>
            </a:fld>
            <a:endParaRPr lang="en-US"/>
          </a:p>
        </p:txBody>
      </p:sp>
      <p:sp>
        <p:nvSpPr>
          <p:cNvPr id="104" name="Shape 104"/>
          <p:cNvSpPr txBox="1"/>
          <p:nvPr/>
        </p:nvSpPr>
        <p:spPr>
          <a:xfrm>
            <a:off x="1142760" y="941198"/>
            <a:ext cx="2849337" cy="558647"/>
          </a:xfrm>
          <a:prstGeom prst="rect">
            <a:avLst/>
          </a:prstGeom>
          <a:noFill/>
          <a:ln>
            <a:noFill/>
          </a:ln>
        </p:spPr>
        <p:txBody>
          <a:bodyPr wrap="square" lIns="68574" tIns="68574" rIns="68574" bIns="68574" anchor="t" anchorCtr="0">
            <a:noAutofit/>
          </a:bodyPr>
          <a:lstStyle/>
          <a:p>
            <a:pPr algn="ctr"/>
            <a:r>
              <a:rPr lang="en-US" sz="2250" dirty="0">
                <a:solidFill>
                  <a:schemeClr val="tx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Types of plagiarism</a:t>
            </a:r>
          </a:p>
          <a:p>
            <a:pPr algn="ctr"/>
            <a:endParaRPr sz="1350" dirty="0"/>
          </a:p>
          <a:p>
            <a:pPr algn="ctr"/>
            <a:endParaRPr sz="2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20" y="1626771"/>
            <a:ext cx="8405761" cy="3667267"/>
          </a:xfrm>
          <a:prstGeom prst="rect">
            <a:avLst/>
          </a:prstGeom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428278" y="5386862"/>
            <a:ext cx="3242573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750" dirty="0">
                <a:solidFill>
                  <a:schemeClr val="accent1">
                    <a:lumMod val="75000"/>
                  </a:schemeClr>
                </a:solidFill>
                <a:latin typeface="Georgia" charset="0"/>
              </a:rPr>
              <a:t>http://</a:t>
            </a:r>
            <a:r>
              <a:rPr lang="en-US" altLang="en-US" sz="750" dirty="0" err="1">
                <a:solidFill>
                  <a:schemeClr val="accent1">
                    <a:lumMod val="75000"/>
                  </a:schemeClr>
                </a:solidFill>
                <a:latin typeface="Georgia" charset="0"/>
              </a:rPr>
              <a:t>turnitin.com</a:t>
            </a:r>
            <a:r>
              <a:rPr lang="en-US" altLang="en-US" sz="750" dirty="0">
                <a:solidFill>
                  <a:schemeClr val="accent1">
                    <a:lumMod val="75000"/>
                  </a:schemeClr>
                </a:solidFill>
                <a:latin typeface="Georgia" charset="0"/>
              </a:rPr>
              <a:t>/assets/</a:t>
            </a:r>
            <a:r>
              <a:rPr lang="en-US" altLang="en-US" sz="750" dirty="0" err="1">
                <a:solidFill>
                  <a:schemeClr val="accent1">
                    <a:lumMod val="75000"/>
                  </a:schemeClr>
                </a:solidFill>
                <a:latin typeface="Georgia" charset="0"/>
              </a:rPr>
              <a:t>en_us</a:t>
            </a:r>
            <a:r>
              <a:rPr lang="en-US" altLang="en-US" sz="750" dirty="0">
                <a:solidFill>
                  <a:schemeClr val="accent1">
                    <a:lumMod val="75000"/>
                  </a:schemeClr>
                </a:solidFill>
                <a:latin typeface="Georgia" charset="0"/>
              </a:rPr>
              <a:t>/media/</a:t>
            </a:r>
            <a:r>
              <a:rPr lang="en-US" altLang="en-US" sz="750" dirty="0" err="1">
                <a:solidFill>
                  <a:schemeClr val="accent1">
                    <a:lumMod val="75000"/>
                  </a:schemeClr>
                </a:solidFill>
                <a:latin typeface="Georgia" charset="0"/>
              </a:rPr>
              <a:t>plagiarism_spectrum.php</a:t>
            </a:r>
            <a:endParaRPr lang="en-US" altLang="en-US" sz="750" dirty="0">
              <a:solidFill>
                <a:schemeClr val="accent1">
                  <a:lumMod val="75000"/>
                </a:schemeClr>
              </a:solidFill>
              <a:latin typeface="Georgia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3693" y="1626771"/>
            <a:ext cx="3372408" cy="14479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ounded Rectangle 7"/>
          <p:cNvSpPr/>
          <p:nvPr/>
        </p:nvSpPr>
        <p:spPr>
          <a:xfrm>
            <a:off x="4537342" y="3074753"/>
            <a:ext cx="4020356" cy="13724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ounded Rectangle 8"/>
          <p:cNvSpPr/>
          <p:nvPr/>
        </p:nvSpPr>
        <p:spPr>
          <a:xfrm>
            <a:off x="5299823" y="1626771"/>
            <a:ext cx="829873" cy="3119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ounded Rectangle 9"/>
          <p:cNvSpPr/>
          <p:nvPr/>
        </p:nvSpPr>
        <p:spPr>
          <a:xfrm>
            <a:off x="3729161" y="4881168"/>
            <a:ext cx="530915" cy="1824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ounded Rectangle 10"/>
          <p:cNvSpPr/>
          <p:nvPr/>
        </p:nvSpPr>
        <p:spPr>
          <a:xfrm>
            <a:off x="1003625" y="5063640"/>
            <a:ext cx="518449" cy="2303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983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762841" y="1864765"/>
            <a:ext cx="1952400" cy="19524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2E8AC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3615205" y="1875386"/>
            <a:ext cx="1952400" cy="19524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2E8AC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6437749" y="1880666"/>
            <a:ext cx="1952400" cy="19524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2E8AC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-33600" y="359295"/>
            <a:ext cx="9177600" cy="117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The largest comparison DB in the world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= The most accurate results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71325" y="6451600"/>
            <a:ext cx="2133600" cy="3651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  <p:sp>
        <p:nvSpPr>
          <p:cNvPr id="192" name="Shape 192"/>
          <p:cNvSpPr txBox="1"/>
          <p:nvPr/>
        </p:nvSpPr>
        <p:spPr>
          <a:xfrm>
            <a:off x="3460275" y="4479546"/>
            <a:ext cx="2377200" cy="55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student papers</a:t>
            </a:r>
            <a:br>
              <a:rPr lang="en-US" b="1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b="1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 and dissertations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571750" y="4479546"/>
            <a:ext cx="2457300" cy="55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journal articles, </a:t>
            </a:r>
            <a:br>
              <a:rPr lang="en-US" b="1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b="1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including Crossref content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6355549" y="4479546"/>
            <a:ext cx="2133600" cy="55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current and archived web pages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8339" y="2093321"/>
            <a:ext cx="1534922" cy="1534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4594" y="2056565"/>
            <a:ext cx="1534922" cy="1534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0151" y="2157885"/>
            <a:ext cx="1417798" cy="141779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534250" y="3888090"/>
            <a:ext cx="2532300" cy="7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170 million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altLang="ko-KR" sz="2000" b="1" dirty="0" smtClean="0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[1</a:t>
            </a:r>
            <a:r>
              <a:rPr lang="ko-KR" altLang="en-US" sz="2000" b="1" dirty="0" smtClean="0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억 </a:t>
            </a:r>
            <a:r>
              <a:rPr lang="en-US" altLang="ko-KR" sz="2000" b="1" dirty="0" smtClean="0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r>
              <a:rPr lang="ko-KR" altLang="en-US" sz="2000" b="1" dirty="0" smtClean="0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천만</a:t>
            </a:r>
            <a:r>
              <a:rPr lang="en-US" altLang="ko-KR" sz="2000" b="1" dirty="0" smtClean="0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]</a:t>
            </a:r>
            <a:endParaRPr lang="en-US" sz="2000" b="1" dirty="0">
              <a:solidFill>
                <a:srgbClr val="2E8AC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3494775" y="3888090"/>
            <a:ext cx="2308200" cy="7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altLang="ko-KR" sz="2000" b="1" dirty="0" smtClean="0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ko-KR" altLang="en-US" sz="2000" b="1" dirty="0" smtClean="0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altLang="ko-KR" sz="2000" b="1" dirty="0" smtClean="0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billion</a:t>
            </a:r>
            <a:r>
              <a:rPr lang="en-US" sz="2000" b="1" dirty="0" smtClean="0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altLang="ko-KR" sz="2000" b="1" dirty="0" smtClean="0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[10</a:t>
            </a:r>
            <a:r>
              <a:rPr lang="ko-KR" altLang="en-US" sz="2000" b="1" dirty="0" smtClean="0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억</a:t>
            </a:r>
            <a:r>
              <a:rPr lang="en-US" altLang="ko-KR" sz="2000" b="1" dirty="0" smtClean="0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]</a:t>
            </a:r>
            <a:r>
              <a:rPr lang="en-US" sz="2000" b="1" dirty="0" smtClean="0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-US" sz="2000" b="1" dirty="0">
              <a:solidFill>
                <a:srgbClr val="2E8AC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5913950" y="3888090"/>
            <a:ext cx="3000000" cy="7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65 billion 650</a:t>
            </a:r>
            <a:r>
              <a:rPr lang="ko-KR" altLang="en-US" sz="2000" b="1" dirty="0" smtClean="0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억</a:t>
            </a:r>
            <a:endParaRPr lang="en-US" altLang="ko-KR" sz="2000" b="1" dirty="0" smtClean="0">
              <a:solidFill>
                <a:srgbClr val="2E8ACA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 altLang="ko-KR" sz="2000" b="1" dirty="0" smtClean="0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[</a:t>
            </a:r>
            <a:r>
              <a:rPr lang="ko-KR" altLang="en-US" sz="2000" b="1" dirty="0" smtClean="0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매일 천만씩 증가</a:t>
            </a:r>
            <a:r>
              <a:rPr lang="en-US" altLang="ko-KR" sz="2000" b="1" dirty="0" smtClean="0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]</a:t>
            </a:r>
            <a:r>
              <a:rPr lang="en-US" sz="2000" b="1" dirty="0" smtClean="0">
                <a:solidFill>
                  <a:srgbClr val="2E8AC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-US" sz="2000" b="1" dirty="0">
              <a:solidFill>
                <a:srgbClr val="2E8AC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55886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71325" y="6451600"/>
            <a:ext cx="2133600" cy="3651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6" y="1"/>
            <a:ext cx="7512922" cy="33247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37" y="3353358"/>
            <a:ext cx="2438399" cy="3491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96" y="3353358"/>
            <a:ext cx="2464641" cy="34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6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71325" y="6451600"/>
            <a:ext cx="2133600" cy="3651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99" y="1028700"/>
            <a:ext cx="3973689" cy="447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5" y="139700"/>
            <a:ext cx="445637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1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0" y="198450"/>
            <a:ext cx="9144000" cy="6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000" dirty="0" smtClean="0">
                <a:latin typeface="Roboto"/>
                <a:ea typeface="Roboto"/>
                <a:cs typeface="Roboto"/>
                <a:sym typeface="Roboto"/>
              </a:rPr>
              <a:t>Tutorial for Instructors</a:t>
            </a:r>
            <a:endParaRPr lang="en-US" sz="3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71325" y="6451600"/>
            <a:ext cx="2133600" cy="3651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577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85900" y="827250"/>
            <a:ext cx="5245100" cy="455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Turnitin.com</a:t>
            </a:r>
            <a:r>
              <a:rPr lang="en-US" dirty="0" smtClean="0"/>
              <a:t>/</a:t>
            </a:r>
            <a:r>
              <a:rPr lang="en-US" dirty="0" err="1" smtClean="0"/>
              <a:t>ko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17524" y="3581400"/>
            <a:ext cx="1757475" cy="660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3581400"/>
            <a:ext cx="1757475" cy="660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35525" y="4394201"/>
            <a:ext cx="3790950" cy="825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hlinkClick r:id="rId4"/>
              </a:rPr>
              <a:t>tiisupport@turnitin.com</a:t>
            </a:r>
            <a:endParaRPr lang="en-US" dirty="0" smtClean="0">
              <a:solidFill>
                <a:srgbClr val="FFFF00"/>
              </a:solidFill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- </a:t>
            </a:r>
            <a:r>
              <a:rPr lang="ko-KR" altLang="en-US" dirty="0" smtClean="0">
                <a:solidFill>
                  <a:srgbClr val="FFFF00"/>
                </a:solidFill>
              </a:rPr>
              <a:t>페이퍼 삭제</a:t>
            </a:r>
            <a:r>
              <a:rPr lang="en-US" altLang="ko-KR" dirty="0" smtClean="0">
                <a:solidFill>
                  <a:srgbClr val="FFFF00"/>
                </a:solidFill>
              </a:rPr>
              <a:t>,</a:t>
            </a:r>
            <a:r>
              <a:rPr lang="ko-KR" altLang="en-US" dirty="0" smtClean="0">
                <a:solidFill>
                  <a:srgbClr val="FFFF00"/>
                </a:solidFill>
              </a:rPr>
              <a:t> 계정 중복 등은 테크 서포트에 직접 요청</a:t>
            </a:r>
            <a:endParaRPr lang="en-US" dirty="0" smtClean="0">
              <a:solidFill>
                <a:srgbClr val="FFFF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0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78"/>
          <p:cNvSpPr/>
          <p:nvPr/>
        </p:nvSpPr>
        <p:spPr>
          <a:xfrm>
            <a:off x="12" y="5437"/>
            <a:ext cx="9144000" cy="1062114"/>
          </a:xfrm>
          <a:prstGeom prst="rect">
            <a:avLst/>
          </a:prstGeom>
          <a:solidFill>
            <a:srgbClr val="3665A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400"/>
            <a:endParaRPr sz="1400" kern="0">
              <a:solidFill>
                <a:srgbClr val="3278E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-190049" y="211034"/>
            <a:ext cx="9334049" cy="65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lnSpc>
                <a:spcPts val="4000"/>
              </a:lnSpc>
              <a:buClr>
                <a:schemeClr val="accent1"/>
              </a:buCl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Originality Check (Red)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3" y="1196340"/>
            <a:ext cx="8588863" cy="464566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167744" y="2313260"/>
            <a:ext cx="1828772" cy="7028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54234" tIns="77117" rIns="154234" bIns="77117" anchor="ctr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ko-KR" sz="1300" dirty="0">
                <a:solidFill>
                  <a:srgbClr val="FF0000"/>
                </a:solidFill>
                <a:latin typeface="Arial Regular" charset="0"/>
                <a:ea typeface="Arial Regular" charset="0"/>
              </a:rPr>
              <a:t>1) </a:t>
            </a:r>
            <a:r>
              <a:rPr lang="en-US" altLang="ko-KR" sz="1155" dirty="0" smtClean="0">
                <a:latin typeface="Arial Regular" charset="0"/>
                <a:ea typeface="Arial Regular" charset="0"/>
              </a:rPr>
              <a:t>Originality check %: 77 </a:t>
            </a:r>
            <a:r>
              <a:rPr lang="en-US" altLang="ko-KR" sz="1155" dirty="0" err="1" smtClean="0">
                <a:latin typeface="Arial Regular" charset="0"/>
                <a:ea typeface="Arial Regular" charset="0"/>
              </a:rPr>
              <a:t>wds</a:t>
            </a:r>
            <a:r>
              <a:rPr lang="en-US" altLang="ko-KR" sz="1155" dirty="0" smtClean="0">
                <a:latin typeface="Arial Regular" charset="0"/>
                <a:ea typeface="Arial Regular" charset="0"/>
              </a:rPr>
              <a:t> out of 100</a:t>
            </a:r>
            <a:endParaRPr lang="en-US" altLang="ko-KR" sz="900" dirty="0">
              <a:latin typeface="Arial Regular" charset="0"/>
              <a:ea typeface="Arial Regular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67744" y="3104168"/>
            <a:ext cx="1828772" cy="8761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54234" tIns="77117" rIns="154234" bIns="77117" anchor="ctr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ko-KR" sz="1300" dirty="0">
                <a:solidFill>
                  <a:srgbClr val="FF0000"/>
                </a:solidFill>
                <a:latin typeface="Arial Regular" charset="0"/>
                <a:ea typeface="Arial Regular" charset="0"/>
              </a:rPr>
              <a:t>2) </a:t>
            </a:r>
            <a:r>
              <a:rPr lang="en-US" altLang="ko-KR" sz="1155" dirty="0" smtClean="0">
                <a:latin typeface="Arial Regular" charset="0"/>
                <a:ea typeface="Arial Regular" charset="0"/>
              </a:rPr>
              <a:t>All references (From the highest to the </a:t>
            </a:r>
            <a:r>
              <a:rPr lang="en-US" altLang="ko-KR" sz="1155" smtClean="0">
                <a:latin typeface="Arial Regular" charset="0"/>
                <a:ea typeface="Arial Regular" charset="0"/>
              </a:rPr>
              <a:t>lowest similarity </a:t>
            </a:r>
            <a:r>
              <a:rPr lang="en-US" altLang="ko-KR" sz="1155" dirty="0" smtClean="0">
                <a:latin typeface="Arial Regular" charset="0"/>
                <a:ea typeface="Arial Regular" charset="0"/>
              </a:rPr>
              <a:t>source)</a:t>
            </a:r>
            <a:endParaRPr lang="en-US" altLang="ko-KR" sz="900" dirty="0">
              <a:latin typeface="Arial Regular" charset="0"/>
              <a:ea typeface="Arial Regular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67744" y="4050628"/>
            <a:ext cx="1828772" cy="6688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54234" tIns="77117" rIns="154234" bIns="77117" anchor="ctr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ko-KR" sz="1300" dirty="0">
                <a:solidFill>
                  <a:srgbClr val="FF0000"/>
                </a:solidFill>
                <a:latin typeface="Arial Regular" charset="0"/>
                <a:ea typeface="Arial Regular" charset="0"/>
              </a:rPr>
              <a:t>3) </a:t>
            </a:r>
            <a:r>
              <a:rPr lang="en-US" altLang="ko-KR" sz="1155" dirty="0" smtClean="0">
                <a:latin typeface="Arial Regular" charset="0"/>
                <a:ea typeface="Arial Regular" charset="0"/>
              </a:rPr>
              <a:t>Filtering: Quotation marks + </a:t>
            </a:r>
            <a:r>
              <a:rPr lang="en-US" altLang="ko-KR" sz="1155" smtClean="0">
                <a:latin typeface="Arial Regular" charset="0"/>
                <a:ea typeface="Arial Regular" charset="0"/>
              </a:rPr>
              <a:t>references exclusion</a:t>
            </a:r>
            <a:endParaRPr lang="en-US" altLang="ko-KR" sz="900" dirty="0">
              <a:latin typeface="Arial Regular" charset="0"/>
              <a:ea typeface="Arial Regular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167744" y="4789785"/>
            <a:ext cx="1828772" cy="3868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54234" tIns="77117" rIns="154234" bIns="77117" anchor="ctr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ko-KR" sz="1300" dirty="0">
                <a:solidFill>
                  <a:srgbClr val="FF0000"/>
                </a:solidFill>
                <a:latin typeface="Arial Regular" charset="0"/>
                <a:ea typeface="Arial Regular" charset="0"/>
              </a:rPr>
              <a:t>4)</a:t>
            </a:r>
            <a:r>
              <a:rPr lang="ko-KR" altLang="en-US" sz="1300" dirty="0">
                <a:solidFill>
                  <a:srgbClr val="FF0000"/>
                </a:solidFill>
                <a:latin typeface="Arial Regular" charset="0"/>
                <a:ea typeface="Arial Regular" charset="0"/>
              </a:rPr>
              <a:t> </a:t>
            </a:r>
            <a:r>
              <a:rPr lang="en-US" altLang="ko-KR" sz="1155" dirty="0" smtClean="0">
                <a:latin typeface="Arial Regular" charset="0"/>
                <a:ea typeface="Arial Regular" charset="0"/>
              </a:rPr>
              <a:t>Undo</a:t>
            </a:r>
            <a:endParaRPr lang="en-US" altLang="ko-KR" sz="900" dirty="0">
              <a:latin typeface="Arial Regular" charset="0"/>
              <a:ea typeface="Arial Regular" charset="0"/>
            </a:endParaRPr>
          </a:p>
        </p:txBody>
      </p:sp>
      <p:sp>
        <p:nvSpPr>
          <p:cNvPr id="9" name="직사각형 1"/>
          <p:cNvSpPr/>
          <p:nvPr/>
        </p:nvSpPr>
        <p:spPr>
          <a:xfrm>
            <a:off x="6445046" y="2462980"/>
            <a:ext cx="2551470" cy="28169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82"/>
          </a:p>
        </p:txBody>
      </p:sp>
    </p:spTree>
    <p:extLst>
      <p:ext uri="{BB962C8B-B14F-4D97-AF65-F5344CB8AC3E}">
        <p14:creationId xmlns:p14="http://schemas.microsoft.com/office/powerpoint/2010/main" val="14176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nitin Master 2017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268</Words>
  <Application>Microsoft Macintosh PowerPoint</Application>
  <PresentationFormat>On-screen Show (4:3)</PresentationFormat>
  <Paragraphs>81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 Regular</vt:lpstr>
      <vt:lpstr>Arial Unicode MS</vt:lpstr>
      <vt:lpstr>Calibri</vt:lpstr>
      <vt:lpstr>Georgia</vt:lpstr>
      <vt:lpstr>Gulim</vt:lpstr>
      <vt:lpstr>Helvetica Neue</vt:lpstr>
      <vt:lpstr>ＭＳ Ｐゴシック</vt:lpstr>
      <vt:lpstr>Nanum Gothic</vt:lpstr>
      <vt:lpstr>Roboto</vt:lpstr>
      <vt:lpstr>Times New Roman</vt:lpstr>
      <vt:lpstr>맑은 고딕</vt:lpstr>
      <vt:lpstr>Arial</vt:lpstr>
      <vt:lpstr>Turnitin Master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61</cp:revision>
  <dcterms:modified xsi:type="dcterms:W3CDTF">2019-10-22T01:11:09Z</dcterms:modified>
</cp:coreProperties>
</file>